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</p:sldMasterIdLst>
  <p:notesMasterIdLst>
    <p:notesMasterId r:id="rId47"/>
  </p:notesMasterIdLst>
  <p:sldIdLst>
    <p:sldId id="308" r:id="rId2"/>
    <p:sldId id="402" r:id="rId3"/>
    <p:sldId id="430" r:id="rId4"/>
    <p:sldId id="431" r:id="rId5"/>
    <p:sldId id="449" r:id="rId6"/>
    <p:sldId id="429" r:id="rId7"/>
    <p:sldId id="428" r:id="rId8"/>
    <p:sldId id="405" r:id="rId9"/>
    <p:sldId id="390" r:id="rId10"/>
    <p:sldId id="424" r:id="rId11"/>
    <p:sldId id="264" r:id="rId12"/>
    <p:sldId id="412" r:id="rId13"/>
    <p:sldId id="411" r:id="rId14"/>
    <p:sldId id="407" r:id="rId15"/>
    <p:sldId id="419" r:id="rId16"/>
    <p:sldId id="425" r:id="rId17"/>
    <p:sldId id="423" r:id="rId18"/>
    <p:sldId id="408" r:id="rId19"/>
    <p:sldId id="413" r:id="rId20"/>
    <p:sldId id="409" r:id="rId21"/>
    <p:sldId id="410" r:id="rId22"/>
    <p:sldId id="415" r:id="rId23"/>
    <p:sldId id="426" r:id="rId24"/>
    <p:sldId id="432" r:id="rId25"/>
    <p:sldId id="433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2" r:id="rId35"/>
    <p:sldId id="443" r:id="rId36"/>
    <p:sldId id="444" r:id="rId37"/>
    <p:sldId id="446" r:id="rId38"/>
    <p:sldId id="445" r:id="rId39"/>
    <p:sldId id="447" r:id="rId40"/>
    <p:sldId id="448" r:id="rId41"/>
    <p:sldId id="404" r:id="rId42"/>
    <p:sldId id="406" r:id="rId43"/>
    <p:sldId id="287" r:id="rId44"/>
    <p:sldId id="286" r:id="rId45"/>
    <p:sldId id="414" r:id="rId46"/>
  </p:sldIdLst>
  <p:sldSz cx="12192000" cy="6858000"/>
  <p:notesSz cx="6997700" cy="9194800"/>
  <p:embeddedFontLst>
    <p:embeddedFont>
      <p:font typeface="ＭＳ Ｐゴシック" panose="020B0600070205080204" pitchFamily="34" charset="-128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Courier" panose="020B0604020202020204" charset="0"/>
      <p:regular r:id="rId53"/>
      <p:bold r:id="rId54"/>
      <p:italic r:id="rId55"/>
      <p:boldItalic r:id="rId56"/>
    </p:embeddedFont>
    <p:embeddedFont>
      <p:font typeface="FreightMicro Pro Book" panose="020B0604020202020204" charset="0"/>
      <p:regular r:id="rId57"/>
      <p:italic r:id="rId58"/>
    </p:embeddedFont>
    <p:embeddedFont>
      <p:font typeface="FreightSans Pro Medium" panose="020B0604020202020204" charset="0"/>
      <p:regular r:id="rId59"/>
      <p:bold r:id="rId60"/>
      <p:italic r:id="rId61"/>
      <p:boldItalic r:id="rId62"/>
    </p:embeddedFont>
    <p:embeddedFont>
      <p:font typeface="Open Sans ExtraBold" panose="020B0906030804020204" pitchFamily="34" charset="0"/>
      <p:bold r:id="rId63"/>
      <p:italic r:id="rId64"/>
      <p:boldItalic r:id="rId65"/>
    </p:embeddedFont>
    <p:embeddedFont>
      <p:font typeface="Open Sans Light" panose="020B0306030504020204" pitchFamily="34" charset="0"/>
      <p:regular r:id="rId66"/>
      <p:italic r:id="rId67"/>
    </p:embeddedFont>
    <p:embeddedFont>
      <p:font typeface="Source Code Pro" panose="020B0509030403020204" pitchFamily="49" charset="0"/>
      <p:regular r:id="rId68"/>
      <p:bold r:id="rId69"/>
      <p:italic r:id="rId70"/>
      <p:boldItalic r:id="rId71"/>
    </p:embeddedFont>
    <p:embeddedFont>
      <p:font typeface="Source Code Pro Medium" panose="020B0509030403020204" pitchFamily="49" charset="0"/>
      <p:regular r:id="rId72"/>
      <p: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8"/>
    <p:restoredTop sz="94150"/>
  </p:normalViewPr>
  <p:slideViewPr>
    <p:cSldViewPr snapToGrid="0">
      <p:cViewPr varScale="1">
        <p:scale>
          <a:sx n="151" d="100"/>
          <a:sy n="151" d="100"/>
        </p:scale>
        <p:origin x="19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8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10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97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084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17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038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306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41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879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149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945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835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Book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2028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8517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30927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4009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77016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965180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r>
              <a:rPr lang="en-US" sz="788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8712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664679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47988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43271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677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60226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Eric Kim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Book"/>
              </a:rPr>
              <a:t>UC Berkeley | Computer Science 88 | Eric Kim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55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02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7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9599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0498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6772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5721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4624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8554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5639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1850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3716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7432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1148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54864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68580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maginationstationtoledo.org/about/blog/the-fibonacci-sequence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cursion.vercel.app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cursion.vercel.ap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descope.com/courses/786589/assignments/4623242/review_grades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cursion.vercel.ap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cursion.vercel.ap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typing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88c.org/sp24/articles/resources.html#past-midterms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cursion.vercel.ap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068AD-BD1F-F936-C894-D5A1B45D1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Recursion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A463EF55-F238-12B0-4563-1D69FD2BA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/>
          <a:p>
            <a:r>
              <a:rPr lang="en-US" dirty="0"/>
              <a:t>Week 4, Summer 2024. 7/10 (Wed)</a:t>
            </a:r>
          </a:p>
          <a:p>
            <a:r>
              <a:rPr lang="en-US"/>
              <a:t>Lecture 13</a:t>
            </a:r>
            <a:endParaRPr lang="en-US" dirty="0"/>
          </a:p>
        </p:txBody>
      </p:sp>
      <p:pic>
        <p:nvPicPr>
          <p:cNvPr id="2" name="Google Shape;191;p20">
            <a:extLst>
              <a:ext uri="{FF2B5EF4-FFF2-40B4-BE49-F238E27FC236}">
                <a16:creationId xmlns:a16="http://schemas.microsoft.com/office/drawing/2014/main" id="{E3F7C7AF-0A54-275A-1FF3-D75A0139B0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6200" y="5029576"/>
            <a:ext cx="1397000" cy="139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22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086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1525087"/>
            <a:ext cx="5689600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The Fibonacci Sequence</a:t>
            </a:r>
          </a:p>
        </p:txBody>
      </p:sp>
    </p:spTree>
    <p:extLst>
      <p:ext uri="{BB962C8B-B14F-4D97-AF65-F5344CB8AC3E}">
        <p14:creationId xmlns:p14="http://schemas.microsoft.com/office/powerpoint/2010/main" val="371792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8BB8CA-3BC4-7D3A-5594-552A085A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Sequence</a:t>
            </a:r>
          </a:p>
        </p:txBody>
      </p:sp>
      <p:sp>
        <p:nvSpPr>
          <p:cNvPr id="187" name="Google Shape;187;p20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>
                <a:sym typeface="Courier"/>
              </a:rPr>
              <a:t>0, 1, 1, 2, 3, 5, 8, 13, 21, 34, 55, 89…</a:t>
            </a:r>
          </a:p>
          <a:p>
            <a:endParaRPr lang="en-US" dirty="0">
              <a:sym typeface="Courier"/>
            </a:endParaRPr>
          </a:p>
          <a:p>
            <a:r>
              <a:rPr lang="en-US" dirty="0">
                <a:sym typeface="Courier"/>
              </a:rPr>
              <a:t>Fib(0) = 0, Fib(1) = 1</a:t>
            </a:r>
          </a:p>
          <a:p>
            <a:r>
              <a:rPr lang="en-US" dirty="0">
                <a:sym typeface="Courier"/>
              </a:rPr>
              <a:t>Fib(n) = Fib(n-1) + Fib(n-2)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BB2B5-C1DB-644B-8138-0AD343B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13" y="3972162"/>
            <a:ext cx="3159794" cy="1959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F241FB-E420-3B48-AF98-D6AFD923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68" y="3925250"/>
            <a:ext cx="3262882" cy="2052896"/>
          </a:xfrm>
          <a:prstGeom prst="rect">
            <a:avLst/>
          </a:prstGeom>
        </p:spPr>
      </p:pic>
      <p:pic>
        <p:nvPicPr>
          <p:cNvPr id="6" name="Picture 5" descr="A diagram of rabbits with different colors&#10;&#10;Description automatically generated">
            <a:extLst>
              <a:ext uri="{FF2B5EF4-FFF2-40B4-BE49-F238E27FC236}">
                <a16:creationId xmlns:a16="http://schemas.microsoft.com/office/drawing/2014/main" id="{7860826A-40B5-D044-3916-99CA80221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868" y="1051780"/>
            <a:ext cx="3524703" cy="2721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C869-3651-D5D5-F752-B80E784A7E03}"/>
              </a:ext>
            </a:extLst>
          </p:cNvPr>
          <p:cNvSpPr txBox="1"/>
          <p:nvPr/>
        </p:nvSpPr>
        <p:spPr>
          <a:xfrm>
            <a:off x="10312400" y="1346200"/>
            <a:ext cx="1657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6"/>
              </a:rPr>
              <a:t>https://www.imaginationstationtoledo.org/about/blog/the-fibonacci-sequence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9218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270C-6432-2044-BBA3-8BFFE079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Spirals Occur in Nature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D73C-06A8-B442-802A-F250848C353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75932" y="1066800"/>
            <a:ext cx="53594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4200" dirty="0">
                <a:latin typeface="FreightMicro Pro Book" panose="02000603020000020004" pitchFamily="2" charset="0"/>
              </a:rPr>
              <a:t>GO BEARS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B479D6-DEBD-5B47-AADA-91E793F432B9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800551" y="1066800"/>
            <a:ext cx="5156196" cy="5011178"/>
          </a:xfrm>
        </p:spPr>
      </p:pic>
    </p:spTree>
    <p:extLst>
      <p:ext uri="{BB962C8B-B14F-4D97-AF65-F5344CB8AC3E}">
        <p14:creationId xmlns:p14="http://schemas.microsoft.com/office/powerpoint/2010/main" val="2712864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9F94-1B39-C34A-9659-D2A23B65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35017-FA53-ED47-B5B6-55F51656E0C4}"/>
              </a:ext>
            </a:extLst>
          </p:cNvPr>
          <p:cNvSpPr txBox="1"/>
          <p:nvPr/>
        </p:nvSpPr>
        <p:spPr>
          <a:xfrm>
            <a:off x="1437610" y="1196454"/>
            <a:ext cx="84023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 =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(n-2)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	where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(1) == 1 and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(0) == 0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  <a:sym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9B3F5-B121-4440-BAA2-322120AB23FA}"/>
              </a:ext>
            </a:extLst>
          </p:cNvPr>
          <p:cNvSpPr txBox="1"/>
          <p:nvPr/>
        </p:nvSpPr>
        <p:spPr>
          <a:xfrm>
            <a:off x="4114800" y="254118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DB1F-19E1-5A4D-901A-54C2E53AB3ED}"/>
              </a:ext>
            </a:extLst>
          </p:cNvPr>
          <p:cNvSpPr txBox="1"/>
          <p:nvPr/>
        </p:nvSpPr>
        <p:spPr>
          <a:xfrm>
            <a:off x="1590010" y="2597259"/>
            <a:ext cx="84023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pt-BR" sz="2400" dirty="0">
                <a:highlight>
                  <a:srgbClr val="FFFFFF"/>
                </a:highlight>
                <a:latin typeface="Consolas" panose="020B0609020204030204" pitchFamily="49" charset="0"/>
              </a:rPr>
              <a:t> fib(n):</a:t>
            </a:r>
          </a:p>
          <a:p>
            <a:r>
              <a:rPr lang="pt-BR" sz="24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"""</a:t>
            </a:r>
            <a:endParaRPr lang="pt-BR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fib(5)</a:t>
            </a:r>
            <a:endParaRPr lang="pt-BR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5</a:t>
            </a:r>
            <a:endParaRPr lang="pt-BR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    """</a:t>
            </a:r>
            <a:endParaRPr lang="pt-BR" sz="24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4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pt-BR" sz="2400" dirty="0">
                <a:highlight>
                  <a:srgbClr val="FFFFFF"/>
                </a:highlight>
                <a:latin typeface="Consolas" panose="020B0609020204030204" pitchFamily="49" charset="0"/>
              </a:rPr>
              <a:t> n &lt; </a:t>
            </a:r>
            <a:r>
              <a:rPr lang="pt-BR" sz="24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pt-BR" sz="2400" dirty="0"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pt-BR" sz="2400" dirty="0"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400" dirty="0">
                <a:highlight>
                  <a:srgbClr val="FFFFFF"/>
                </a:highlight>
                <a:latin typeface="Consolas" panose="020B0609020204030204" pitchFamily="49" charset="0"/>
              </a:rPr>
              <a:t> n</a:t>
            </a:r>
          </a:p>
          <a:p>
            <a:r>
              <a:rPr lang="pt-BR" sz="24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400" dirty="0">
                <a:highlight>
                  <a:srgbClr val="FFFFFF"/>
                </a:highlight>
                <a:latin typeface="Consolas" panose="020B0609020204030204" pitchFamily="49" charset="0"/>
              </a:rPr>
              <a:t> fib(n - </a:t>
            </a:r>
            <a:r>
              <a:rPr lang="pt-BR" sz="24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2400" dirty="0">
                <a:highlight>
                  <a:srgbClr val="FFFFFF"/>
                </a:highlight>
                <a:latin typeface="Consolas" panose="020B0609020204030204" pitchFamily="49" charset="0"/>
              </a:rPr>
              <a:t>) + fib(n - </a:t>
            </a:r>
            <a:r>
              <a:rPr lang="pt-BR" sz="24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pt-BR" sz="2400" dirty="0"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51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28CE-DEEA-2842-9F4F-596F03BC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Fib Recursion: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5DD0236-E7BC-574B-A184-34CBF7089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573" y="1066800"/>
            <a:ext cx="8968516" cy="5257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C4FBF-C357-544D-BE36-B4F69A882952}"/>
              </a:ext>
            </a:extLst>
          </p:cNvPr>
          <p:cNvSpPr txBox="1"/>
          <p:nvPr/>
        </p:nvSpPr>
        <p:spPr>
          <a:xfrm>
            <a:off x="1034143" y="1415143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5A08-9950-DDC8-73EE-0834F749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But what about the iterative version?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26DC-00D3-22B4-9372-03AF123CF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439400" cy="2197100"/>
          </a:xfrm>
        </p:spPr>
        <p:txBody>
          <a:bodyPr/>
          <a:lstStyle/>
          <a:p>
            <a:r>
              <a:rPr lang="en-US" sz="2800" dirty="0"/>
              <a:t>In practice, recursive fib is </a:t>
            </a:r>
            <a:r>
              <a:rPr lang="en-US" sz="2800" i="1" dirty="0"/>
              <a:t>slow!</a:t>
            </a:r>
          </a:p>
          <a:p>
            <a:r>
              <a:rPr lang="en-US" sz="2800" dirty="0"/>
              <a:t>We can write the program using a for loop.</a:t>
            </a:r>
          </a:p>
          <a:p>
            <a:r>
              <a:rPr lang="en-US" sz="2800" dirty="0"/>
              <a:t>How do we translate this? You've done it before!</a:t>
            </a:r>
          </a:p>
          <a:p>
            <a:pPr lvl="1"/>
            <a:r>
              <a:rPr lang="en-US" sz="2500" dirty="0"/>
              <a:t> Technique is called "dynamic programming". (</a:t>
            </a:r>
            <a:r>
              <a:rPr lang="en-US" sz="2500"/>
              <a:t>covered in CS170)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8B51E-15F7-A998-1EB9-4DE602B81376}"/>
              </a:ext>
            </a:extLst>
          </p:cNvPr>
          <p:cNvSpPr txBox="1"/>
          <p:nvPr/>
        </p:nvSpPr>
        <p:spPr>
          <a:xfrm>
            <a:off x="787400" y="3416300"/>
            <a:ext cx="10312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iter_fib(n):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(n_1, n_2) = (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range(</a:t>
            </a:r>
            <a:r>
              <a:rPr lang="pt-BR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n):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fib_next = n_1 + n_2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n_1 = n_2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n_2 = fib_next</a:t>
            </a: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pt-BR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Note: below update is equivalent to above</a:t>
            </a:r>
            <a:endParaRPr lang="pt-BR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pt-BR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Computes n_1+n_2 before updating n_1</a:t>
            </a:r>
            <a:endParaRPr lang="pt-BR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pt-BR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(n_1, n_2) = (n_2, n_1 + n_2)</a:t>
            </a:r>
            <a:endParaRPr lang="pt-BR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pt-BR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pt-BR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n_1</a:t>
            </a:r>
          </a:p>
        </p:txBody>
      </p:sp>
    </p:spTree>
    <p:extLst>
      <p:ext uri="{BB962C8B-B14F-4D97-AF65-F5344CB8AC3E}">
        <p14:creationId xmlns:p14="http://schemas.microsoft.com/office/powerpoint/2010/main" val="49534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7CCA-5EE6-7E66-0963-899D699A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Similar to Fibonacci?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DADD-73C5-BEEF-196B-CE9158DF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Many number sequences have similar properties</a:t>
            </a:r>
          </a:p>
          <a:p>
            <a:pPr lvl="1"/>
            <a:r>
              <a:rPr lang="en-US" dirty="0"/>
              <a:t> Catalan numbers</a:t>
            </a:r>
          </a:p>
          <a:p>
            <a:pPr lvl="1"/>
            <a:r>
              <a:rPr lang="en-US" dirty="0"/>
              <a:t> Pascal's Triangle</a:t>
            </a:r>
          </a:p>
          <a:p>
            <a:r>
              <a:rPr lang="en-US" dirty="0"/>
              <a:t> "Branching" Patterns in Biology:</a:t>
            </a:r>
          </a:p>
          <a:p>
            <a:pPr lvl="1"/>
            <a:r>
              <a:rPr lang="en-US" dirty="0"/>
              <a:t> (Real) Tree branches</a:t>
            </a:r>
          </a:p>
          <a:p>
            <a:pPr lvl="1"/>
            <a:r>
              <a:rPr lang="en-US" dirty="0"/>
              <a:t> Veins in leaves</a:t>
            </a:r>
          </a:p>
          <a:p>
            <a:pPr lvl="1"/>
            <a:r>
              <a:rPr lang="en-US" dirty="0"/>
              <a:t> Romanesco Broccoli </a:t>
            </a:r>
          </a:p>
          <a:p>
            <a:pPr lvl="1"/>
            <a:r>
              <a:rPr lang="en-US" dirty="0"/>
              <a:t> Population growth of animals over N generations</a:t>
            </a:r>
          </a:p>
          <a:p>
            <a:pPr lvl="1"/>
            <a:r>
              <a:rPr lang="en-US" dirty="0"/>
              <a:t> Some of these structures can be modeled recursively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40894-9566-6F96-786E-5170895383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6" name="Picture 5" descr="A diagram of a tree&#10;&#10;Description automatically generated">
            <a:extLst>
              <a:ext uri="{FF2B5EF4-FFF2-40B4-BE49-F238E27FC236}">
                <a16:creationId xmlns:a16="http://schemas.microsoft.com/office/drawing/2014/main" id="{970977BE-8628-F250-A389-B3FD9F9B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0" y="2477575"/>
            <a:ext cx="3896590" cy="190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65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00" y="1499687"/>
            <a:ext cx="3454400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Count Change</a:t>
            </a:r>
          </a:p>
        </p:txBody>
      </p:sp>
    </p:spTree>
    <p:extLst>
      <p:ext uri="{BB962C8B-B14F-4D97-AF65-F5344CB8AC3E}">
        <p14:creationId xmlns:p14="http://schemas.microsoft.com/office/powerpoint/2010/main" val="22209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D1-F30E-B44B-AA2B-7C45347A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15E5-053E-0F49-B496-465B762F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Statement:</a:t>
            </a:r>
          </a:p>
          <a:p>
            <a:r>
              <a:rPr lang="en-US" dirty="0"/>
              <a:t>Given (an infinite number of) coins, (25¢, 10¢, </a:t>
            </a:r>
            <a:r>
              <a:rPr lang="en-US" dirty="0" err="1"/>
              <a:t>etc</a:t>
            </a:r>
            <a:r>
              <a:rPr lang="en-US" dirty="0"/>
              <a:t>) how many different ways can I represent 10¢?</a:t>
            </a:r>
          </a:p>
          <a:p>
            <a:pPr lvl="1"/>
            <a:r>
              <a:rPr lang="en-US" dirty="0"/>
              <a:t> e.g. 5¢ can be made 2 ways: 1 nickel, or 5 pennies</a:t>
            </a:r>
          </a:p>
          <a:p>
            <a:pPr lvl="1"/>
            <a:r>
              <a:rPr lang="en-US" dirty="0"/>
              <a:t> 10¢ can be made 4 ways: [1x 10¢, 2x 5¢, 1 5¢ + 5 1¢, 10x 1¢]</a:t>
            </a:r>
          </a:p>
          <a:p>
            <a:pPr lvl="1"/>
            <a:r>
              <a:rPr lang="en-US" dirty="0"/>
              <a:t>Order doesn't matter, 5¢ + 5 1¢ is the same as 5 1¢ +  5¢</a:t>
            </a:r>
          </a:p>
          <a:p>
            <a:r>
              <a:rPr lang="en-US" b="1" dirty="0"/>
              <a:t>How do we calculate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A3DAC-B491-FAAA-4D1A-52348623D0F7}"/>
              </a:ext>
            </a:extLst>
          </p:cNvPr>
          <p:cNvSpPr txBox="1"/>
          <p:nvPr/>
        </p:nvSpPr>
        <p:spPr>
          <a:xfrm>
            <a:off x="1295400" y="4654550"/>
            <a:ext cx="7600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Question</a:t>
            </a:r>
            <a:r>
              <a:rPr lang="en-US" sz="2800" dirty="0"/>
              <a:t>: Put on our “recursion” hats, and ask: what is the recursive structure of this problem? (base cases, recursive cases)</a:t>
            </a:r>
          </a:p>
        </p:txBody>
      </p:sp>
    </p:spTree>
    <p:extLst>
      <p:ext uri="{BB962C8B-B14F-4D97-AF65-F5344CB8AC3E}">
        <p14:creationId xmlns:p14="http://schemas.microsoft.com/office/powerpoint/2010/main" val="374243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FD90-3D4E-5947-B182-D8FC848B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1307-5CA7-544B-986C-0737ABA0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change for 25¢ using [25, 10, 5] </a:t>
            </a:r>
            <a:r>
              <a:rPr lang="en-US" sz="24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Wingdings" pitchFamily="2" charset="2"/>
              </a:rPr>
              <a:t> 4</a:t>
            </a:r>
            <a:endParaRPr lang="en-US" sz="2400" b="0" i="0" u="none" strike="noStrike" dirty="0">
              <a:effectLst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endParaRPr lang="en-US" sz="2400" b="0" i="0" u="none" strike="noStrike" dirty="0">
              <a:effectLst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What are possible “smaller” problems?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Smaller amount of money →  use coin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Fewer coins →  “discard” coin</a:t>
            </a:r>
            <a:endParaRPr lang="en-US" sz="2400" b="0" i="0" u="none" strike="noStrike" dirty="0">
              <a:effectLst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What is our base case?</a:t>
            </a:r>
          </a:p>
          <a:p>
            <a:pPr lvl="1">
              <a:spcBef>
                <a:spcPts val="420"/>
              </a:spcBef>
              <a:spcAft>
                <a:spcPts val="0"/>
              </a:spcAft>
            </a:pPr>
            <a:r>
              <a:rPr lang="en-US" sz="21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valid count: value is 0 -&gt; return 1</a:t>
            </a:r>
          </a:p>
          <a:p>
            <a:pPr lvl="1">
              <a:spcBef>
                <a:spcPts val="420"/>
              </a:spcBef>
              <a:spcAft>
                <a:spcPts val="0"/>
              </a:spcAft>
            </a:pP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invalid count: </a:t>
            </a:r>
            <a:r>
              <a:rPr lang="en-US" sz="21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value is &lt; 0, or no coins left -&gt; return 0</a:t>
            </a:r>
            <a:endParaRPr lang="en-US" sz="2100" b="0" i="0" u="none" strike="noStrike" dirty="0">
              <a:effectLst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r>
              <a:rPr lang="en-US" sz="2400" b="1" i="0" u="none" strike="noStrike" dirty="0"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Recursion: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sng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Divide</a:t>
            </a: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:  split into two problems (smaller amount &amp; fewer coins)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sng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Combine</a:t>
            </a: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:  addition (# of ways)</a:t>
            </a:r>
          </a:p>
          <a:p>
            <a:endParaRPr lang="en-US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5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26C1-9DBA-AA46-A7E3-7AC273A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66E5-0DAE-3C4E-A582-322CFD0F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Project01 (“Maps”) Checkpoint due tonight!</a:t>
            </a:r>
          </a:p>
          <a:p>
            <a:r>
              <a:rPr lang="en-US" dirty="0"/>
              <a:t> HW05, Lab05 due tonight!</a:t>
            </a:r>
          </a:p>
          <a:p>
            <a:r>
              <a:rPr lang="en-US" dirty="0"/>
              <a:t> (Important) Midterm exam scheduling!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02B-CA8B-324E-9E47-E421999D8E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510520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4142-2922-FF4D-940B-7B2073F2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count_change</a:t>
            </a:r>
            <a:r>
              <a:rPr lang="en-US" dirty="0"/>
              <a:t>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092CA-F4BC-FB57-AAA0-F20CF67EDCFC}"/>
              </a:ext>
            </a:extLst>
          </p:cNvPr>
          <p:cNvSpPr txBox="1"/>
          <p:nvPr/>
        </p:nvSpPr>
        <p:spPr>
          <a:xfrm>
            <a:off x="431800" y="1219199"/>
            <a:ext cx="115887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count_change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(value, coins):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"""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denominations = [50, 25, 10, 5, 1]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count_change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(7, denominations)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2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"""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value &lt;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(coins) ==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elif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value ==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using_coin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count_change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(value - coins[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coins)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not_using_coin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count_change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(value, coins[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:])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using_coin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not_using_coin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633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E9EE-FE1B-B347-897F-421BABE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Count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5282-30B5-2645-A033-4374B215B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Interactive view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E6432E-1ACF-5E48-BCD7-08C8A8F9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840" y="1070362"/>
            <a:ext cx="8268842" cy="55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89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8E93-F086-174C-A50C-66E4EEAE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problems like count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D8209-6022-EE4F-8186-D4BC638E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We're partitioning coins, but these could be bills, or other currency</a:t>
            </a:r>
          </a:p>
          <a:p>
            <a:r>
              <a:rPr lang="en-US" dirty="0"/>
              <a:t>Many tree recursive questions follow a similar </a:t>
            </a:r>
            <a:r>
              <a:rPr lang="en-US" i="1" dirty="0"/>
              <a:t>recursive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 Notice how instead of a conditional, we combine the results of two possible options</a:t>
            </a:r>
          </a:p>
          <a:p>
            <a:pPr lvl="1"/>
            <a:r>
              <a:rPr lang="en-US" dirty="0"/>
              <a:t>We make recursive calls for all possible outcomes, then the </a:t>
            </a:r>
            <a:r>
              <a:rPr lang="en-US" i="1" dirty="0"/>
              <a:t>base case(s) </a:t>
            </a:r>
            <a:r>
              <a:rPr lang="en-US" dirty="0"/>
              <a:t>handle the conditional logic.</a:t>
            </a:r>
          </a:p>
        </p:txBody>
      </p:sp>
    </p:spTree>
    <p:extLst>
      <p:ext uri="{BB962C8B-B14F-4D97-AF65-F5344CB8AC3E}">
        <p14:creationId xmlns:p14="http://schemas.microsoft.com/office/powerpoint/2010/main" val="850650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more recursive problems!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Knapsack Problem: Maximize the value of items thrown in a bag up to some "weight"</a:t>
            </a:r>
          </a:p>
          <a:p>
            <a:r>
              <a:rPr lang="en-US" dirty="0"/>
              <a:t> Anything relating to Family Trees, Relationships, Social Networks</a:t>
            </a:r>
          </a:p>
          <a:p>
            <a:pPr lvl="1"/>
            <a:r>
              <a:rPr lang="en-US" dirty="0"/>
              <a:t> Count the Nth degree of "followers of followers" of some one</a:t>
            </a:r>
          </a:p>
          <a:p>
            <a:pPr lvl="1"/>
            <a:r>
              <a:rPr lang="en-US" dirty="0"/>
              <a:t> Many of these involve </a:t>
            </a:r>
            <a:r>
              <a:rPr lang="en-US" i="1" dirty="0"/>
              <a:t>graphs</a:t>
            </a:r>
            <a:r>
              <a:rPr lang="en-US" dirty="0"/>
              <a:t> which you'll learn in CS61B</a:t>
            </a:r>
          </a:p>
          <a:p>
            <a:r>
              <a:rPr lang="en-US" dirty="0"/>
              <a:t> Subsets, Combinations, Permutations</a:t>
            </a:r>
          </a:p>
          <a:p>
            <a:r>
              <a:rPr lang="en-US" dirty="0"/>
              <a:t> Longest Common Subsequence of 2 sets</a:t>
            </a:r>
          </a:p>
          <a:p>
            <a:pPr lvl="1"/>
            <a:r>
              <a:rPr lang="en-US" dirty="0"/>
              <a:t> Imagine 2 words, or 2 strings of DNA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64165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Recall: map(</a:t>
            </a:r>
            <a:r>
              <a:rPr lang="en-US" dirty="0" err="1"/>
              <a:t>fn</a:t>
            </a:r>
            <a:r>
              <a:rPr lang="en-US" dirty="0"/>
              <a:t>, sequence) is a higher-order function that applies </a:t>
            </a:r>
            <a:r>
              <a:rPr lang="en-US" dirty="0" err="1"/>
              <a:t>fn</a:t>
            </a:r>
            <a:r>
              <a:rPr lang="en-US" dirty="0"/>
              <a:t>(item) to each item in sequence.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9645A-03FF-39D2-4291-7851CCD8D985}"/>
              </a:ext>
            </a:extLst>
          </p:cNvPr>
          <p:cNvSpPr txBox="1"/>
          <p:nvPr/>
        </p:nvSpPr>
        <p:spPr>
          <a:xfrm>
            <a:off x="1600200" y="2182284"/>
            <a:ext cx="520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map(</a:t>
            </a:r>
            <a:r>
              <a:rPr lang="nn-NO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lambda</a:t>
            </a:r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x: x * </a:t>
            </a:r>
            <a:r>
              <a:rPr lang="nn-NO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nn-NO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nn-NO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nn-NO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[2, 4, 6]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7F560-0D95-439C-8C01-BC8B21113BA0}"/>
              </a:ext>
            </a:extLst>
          </p:cNvPr>
          <p:cNvSpPr txBox="1"/>
          <p:nvPr/>
        </p:nvSpPr>
        <p:spPr>
          <a:xfrm>
            <a:off x="749300" y="3306111"/>
            <a:ext cx="5143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Question</a:t>
            </a:r>
            <a:r>
              <a:rPr lang="en-US" sz="2000" dirty="0"/>
              <a:t>: re-implement map() as a recursive function, </a:t>
            </a:r>
            <a:r>
              <a:rPr lang="en-US" sz="2000" dirty="0" err="1"/>
              <a:t>map_recurse</a:t>
            </a:r>
            <a:r>
              <a:rPr lang="en-US" sz="2000" dirty="0"/>
              <a:t>(). Do not use for/while loops, list comprehensions, or the built-in map().</a:t>
            </a:r>
          </a:p>
          <a:p>
            <a:endParaRPr lang="en-US" sz="2000" dirty="0"/>
          </a:p>
          <a:p>
            <a:r>
              <a:rPr lang="en-US" sz="2000" dirty="0"/>
              <a:t>Hint: put on our “recursion” hat. What is the recursive structure? (base cases, recursive cases)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05F33-D4DD-B211-E9A4-188F268D5636}"/>
              </a:ext>
            </a:extLst>
          </p:cNvPr>
          <p:cNvSpPr txBox="1"/>
          <p:nvPr/>
        </p:nvSpPr>
        <p:spPr>
          <a:xfrm>
            <a:off x="7353300" y="2987814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seq):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FILL ME IN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47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115484"/>
          </a:xfrm>
        </p:spPr>
        <p:txBody>
          <a:bodyPr/>
          <a:lstStyle/>
          <a:p>
            <a:r>
              <a:rPr lang="en-US" dirty="0"/>
              <a:t> Recall: map(</a:t>
            </a:r>
            <a:r>
              <a:rPr lang="en-US" dirty="0" err="1"/>
              <a:t>fn</a:t>
            </a:r>
            <a:r>
              <a:rPr lang="en-US" dirty="0"/>
              <a:t>, sequence) is a higher-order function that applies </a:t>
            </a:r>
            <a:r>
              <a:rPr lang="en-US" dirty="0" err="1"/>
              <a:t>fn</a:t>
            </a:r>
            <a:r>
              <a:rPr lang="en-US" dirty="0"/>
              <a:t>(item) to each item in sequence.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9645A-03FF-39D2-4291-7851CCD8D985}"/>
              </a:ext>
            </a:extLst>
          </p:cNvPr>
          <p:cNvSpPr txBox="1"/>
          <p:nvPr/>
        </p:nvSpPr>
        <p:spPr>
          <a:xfrm>
            <a:off x="1600200" y="2182284"/>
            <a:ext cx="520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map(</a:t>
            </a:r>
            <a:r>
              <a:rPr lang="nn-NO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lambda</a:t>
            </a:r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x: x * </a:t>
            </a:r>
            <a:r>
              <a:rPr lang="nn-NO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nn-NO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nn-NO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nn-NO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nn-NO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[2, 4, 6]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7F560-0D95-439C-8C01-BC8B21113BA0}"/>
              </a:ext>
            </a:extLst>
          </p:cNvPr>
          <p:cNvSpPr txBox="1"/>
          <p:nvPr/>
        </p:nvSpPr>
        <p:spPr>
          <a:xfrm>
            <a:off x="749300" y="3306111"/>
            <a:ext cx="5143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Base case:</a:t>
            </a:r>
          </a:p>
          <a:p>
            <a:r>
              <a:rPr lang="en-US" sz="2000" dirty="0"/>
              <a:t>Map-</a:t>
            </a:r>
            <a:r>
              <a:rPr lang="en-US" sz="2000" dirty="0" err="1"/>
              <a:t>ing</a:t>
            </a:r>
            <a:r>
              <a:rPr lang="en-US" sz="2000" dirty="0"/>
              <a:t> an empty list -&gt; return empty list</a:t>
            </a:r>
          </a:p>
          <a:p>
            <a:endParaRPr lang="en-US" sz="2000" dirty="0"/>
          </a:p>
          <a:p>
            <a:r>
              <a:rPr lang="en-US" sz="2000" b="1" dirty="0"/>
              <a:t>Recursive case</a:t>
            </a:r>
            <a:r>
              <a:rPr lang="en-US" sz="2000" dirty="0"/>
              <a:t>:</a:t>
            </a:r>
          </a:p>
          <a:p>
            <a:r>
              <a:rPr lang="en-US" sz="2000" dirty="0"/>
              <a:t>Apply `</a:t>
            </a:r>
            <a:r>
              <a:rPr lang="en-US" sz="2000" dirty="0" err="1"/>
              <a:t>fn</a:t>
            </a:r>
            <a:r>
              <a:rPr lang="en-US" sz="2000" dirty="0"/>
              <a:t>` to the first seq element, and concatenate this to the result of map-</a:t>
            </a:r>
            <a:r>
              <a:rPr lang="en-US" sz="2000" dirty="0" err="1"/>
              <a:t>ing</a:t>
            </a:r>
            <a:r>
              <a:rPr lang="en-US" sz="2000" dirty="0"/>
              <a:t> the rest of the sequence.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05F33-D4DD-B211-E9A4-188F268D5636}"/>
              </a:ext>
            </a:extLst>
          </p:cNvPr>
          <p:cNvSpPr txBox="1"/>
          <p:nvPr/>
        </p:nvSpPr>
        <p:spPr>
          <a:xfrm>
            <a:off x="5715000" y="3042570"/>
            <a:ext cx="751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, seq):</a:t>
            </a:r>
          </a:p>
          <a:p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 seq:</a:t>
            </a:r>
          </a:p>
          <a:p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 []</a:t>
            </a:r>
          </a:p>
          <a:p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8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(seq[</a:t>
            </a:r>
            <a:r>
              <a:rPr lang="en-US" sz="18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])] + </a:t>
            </a:r>
            <a:r>
              <a:rPr lang="en-US" sz="1800" dirty="0" err="1"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, seq[</a:t>
            </a:r>
            <a:r>
              <a:rPr lang="en-US" sz="18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:])</a:t>
            </a:r>
          </a:p>
        </p:txBody>
      </p:sp>
    </p:spTree>
    <p:extLst>
      <p:ext uri="{BB962C8B-B14F-4D97-AF65-F5344CB8AC3E}">
        <p14:creationId xmlns:p14="http://schemas.microsoft.com/office/powerpoint/2010/main" val="90759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115484"/>
          </a:xfrm>
        </p:spPr>
        <p:txBody>
          <a:bodyPr/>
          <a:lstStyle/>
          <a:p>
            <a:r>
              <a:rPr lang="en-US" dirty="0"/>
              <a:t> (Visualization) Call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05F33-D4DD-B211-E9A4-188F268D5636}"/>
              </a:ext>
            </a:extLst>
          </p:cNvPr>
          <p:cNvSpPr txBox="1"/>
          <p:nvPr/>
        </p:nvSpPr>
        <p:spPr>
          <a:xfrm>
            <a:off x="833908" y="4907023"/>
            <a:ext cx="7512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, seq):</a:t>
            </a:r>
          </a:p>
          <a:p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 seq:</a:t>
            </a:r>
          </a:p>
          <a:p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 []</a:t>
            </a:r>
          </a:p>
          <a:p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8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(seq[</a:t>
            </a:r>
            <a:r>
              <a:rPr lang="en-US" sz="18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])] + </a:t>
            </a:r>
            <a:r>
              <a:rPr lang="en-US" sz="1800" dirty="0" err="1"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, seq[</a:t>
            </a:r>
            <a:r>
              <a:rPr lang="en-US" sz="18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dirty="0">
                <a:highlight>
                  <a:srgbClr val="FFFFFF"/>
                </a:highlight>
                <a:latin typeface="Consolas" panose="020B0609020204030204" pitchFamily="49" charset="0"/>
              </a:rPr>
              <a:t>:])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FF304-68B1-B506-6837-C8E32D8CB1CA}"/>
              </a:ext>
            </a:extLst>
          </p:cNvPr>
          <p:cNvSpPr txBox="1"/>
          <p:nvPr/>
        </p:nvSpPr>
        <p:spPr>
          <a:xfrm>
            <a:off x="734990" y="1616545"/>
            <a:ext cx="11595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highlight>
                  <a:srgbClr val="FFFFFF"/>
                </a:highlight>
                <a:latin typeface="Consolas" panose="020B0609020204030204" pitchFamily="49" charset="0"/>
              </a:rPr>
              <a:t>fn_square = </a:t>
            </a:r>
            <a:r>
              <a:rPr lang="it-IT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lambda</a:t>
            </a:r>
            <a:r>
              <a:rPr lang="it-IT" sz="1800" dirty="0">
                <a:highlight>
                  <a:srgbClr val="FFFFFF"/>
                </a:highlight>
                <a:latin typeface="Consolas" panose="020B0609020204030204" pitchFamily="49" charset="0"/>
              </a:rPr>
              <a:t> x: x * </a:t>
            </a:r>
            <a:r>
              <a:rPr lang="it-IT" sz="18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it-IT" sz="18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sz="18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)] +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sz="18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)] + ([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)] +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]))</a:t>
            </a:r>
          </a:p>
          <a:p>
            <a:r>
              <a:rPr lang="en-US" sz="18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)] + ([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)] + ([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])] +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[])))</a:t>
            </a:r>
          </a:p>
          <a:p>
            <a:r>
              <a:rPr lang="en-US" sz="18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)] + ([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)] + ([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])] + []))</a:t>
            </a:r>
          </a:p>
          <a:p>
            <a:r>
              <a:rPr lang="en-US" sz="18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)] + ([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)] +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sz="18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fn_double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)] +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8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800" b="0" dirty="0">
                <a:solidFill>
                  <a:srgbClr val="CD313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38A39-F247-AB4B-4518-5733347249A1}"/>
              </a:ext>
            </a:extLst>
          </p:cNvPr>
          <p:cNvSpPr txBox="1"/>
          <p:nvPr/>
        </p:nvSpPr>
        <p:spPr>
          <a:xfrm>
            <a:off x="8477250" y="3941233"/>
            <a:ext cx="2889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 case! Empty list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22F255-6E04-EDF9-4596-23B421D2E274}"/>
              </a:ext>
            </a:extLst>
          </p:cNvPr>
          <p:cNvCxnSpPr/>
          <p:nvPr/>
        </p:nvCxnSpPr>
        <p:spPr bwMode="auto">
          <a:xfrm flipV="1">
            <a:off x="9550400" y="3136900"/>
            <a:ext cx="371475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0B0400-E65F-4740-D183-0C0FAD62CB0A}"/>
              </a:ext>
            </a:extLst>
          </p:cNvPr>
          <p:cNvCxnSpPr/>
          <p:nvPr/>
        </p:nvCxnSpPr>
        <p:spPr bwMode="auto">
          <a:xfrm flipH="1" flipV="1">
            <a:off x="8216900" y="3352800"/>
            <a:ext cx="742950" cy="457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317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“deep”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115484"/>
          </a:xfrm>
        </p:spPr>
        <p:txBody>
          <a:bodyPr/>
          <a:lstStyle/>
          <a:p>
            <a:r>
              <a:rPr lang="en-US" dirty="0"/>
              <a:t> Now, let’s look at `</a:t>
            </a:r>
            <a:r>
              <a:rPr lang="en-US" dirty="0" err="1"/>
              <a:t>map_deep</a:t>
            </a:r>
            <a:r>
              <a:rPr lang="en-US" dirty="0"/>
              <a:t>()`, where the input list can have </a:t>
            </a:r>
            <a:r>
              <a:rPr lang="en-US" b="1" dirty="0"/>
              <a:t>nested lists</a:t>
            </a:r>
            <a:r>
              <a:rPr lang="en-US" dirty="0"/>
              <a:t>. Notably, </a:t>
            </a:r>
            <a:r>
              <a:rPr lang="en-US" dirty="0" err="1"/>
              <a:t>map_deep</a:t>
            </a:r>
            <a:r>
              <a:rPr lang="en-US" dirty="0"/>
              <a:t>() should preserve the nested structure.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8E5DA-1013-8398-C842-A265837C945A}"/>
              </a:ext>
            </a:extLst>
          </p:cNvPr>
          <p:cNvSpPr txBox="1"/>
          <p:nvPr/>
        </p:nvSpPr>
        <p:spPr>
          <a:xfrm>
            <a:off x="618008" y="2069969"/>
            <a:ext cx="7727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map_deep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fn_square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]]])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]]]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119E5-9328-3727-C8E8-8C3FDB81B48B}"/>
              </a:ext>
            </a:extLst>
          </p:cNvPr>
          <p:cNvSpPr txBox="1"/>
          <p:nvPr/>
        </p:nvSpPr>
        <p:spPr>
          <a:xfrm>
            <a:off x="1441450" y="3338657"/>
            <a:ext cx="8426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Question</a:t>
            </a:r>
            <a:r>
              <a:rPr lang="en-US" sz="2000" dirty="0"/>
              <a:t>: what is the recursive structure of this problem? (base cases, recursive cases)</a:t>
            </a:r>
          </a:p>
        </p:txBody>
      </p:sp>
    </p:spTree>
    <p:extLst>
      <p:ext uri="{BB962C8B-B14F-4D97-AF65-F5344CB8AC3E}">
        <p14:creationId xmlns:p14="http://schemas.microsoft.com/office/powerpoint/2010/main" val="2773202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“deep”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115484"/>
          </a:xfrm>
        </p:spPr>
        <p:txBody>
          <a:bodyPr/>
          <a:lstStyle/>
          <a:p>
            <a:r>
              <a:rPr lang="en-US" dirty="0"/>
              <a:t> Now, let’s look at `</a:t>
            </a:r>
            <a:r>
              <a:rPr lang="en-US" dirty="0" err="1"/>
              <a:t>map_deep</a:t>
            </a:r>
            <a:r>
              <a:rPr lang="en-US" dirty="0"/>
              <a:t>()`, where the input list can have </a:t>
            </a:r>
            <a:r>
              <a:rPr lang="en-US" b="1" dirty="0"/>
              <a:t>nested lists</a:t>
            </a:r>
            <a:r>
              <a:rPr lang="en-US" dirty="0"/>
              <a:t>. Notably, </a:t>
            </a:r>
            <a:r>
              <a:rPr lang="en-US" dirty="0" err="1"/>
              <a:t>map_deep</a:t>
            </a:r>
            <a:r>
              <a:rPr lang="en-US" dirty="0"/>
              <a:t>() should preserve the nested structure.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8E5DA-1013-8398-C842-A265837C945A}"/>
              </a:ext>
            </a:extLst>
          </p:cNvPr>
          <p:cNvSpPr txBox="1"/>
          <p:nvPr/>
        </p:nvSpPr>
        <p:spPr>
          <a:xfrm>
            <a:off x="349250" y="1982288"/>
            <a:ext cx="7727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map_deep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fn_square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]]])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6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8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]]]</a:t>
            </a:r>
          </a:p>
          <a:p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119E5-9328-3727-C8E8-8C3FDB81B48B}"/>
              </a:ext>
            </a:extLst>
          </p:cNvPr>
          <p:cNvSpPr txBox="1"/>
          <p:nvPr/>
        </p:nvSpPr>
        <p:spPr>
          <a:xfrm>
            <a:off x="637116" y="2811528"/>
            <a:ext cx="55054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Base cases:</a:t>
            </a:r>
          </a:p>
          <a:p>
            <a:r>
              <a:rPr lang="en-US" sz="2000" dirty="0" err="1"/>
              <a:t>Map_deep</a:t>
            </a:r>
            <a:r>
              <a:rPr lang="en-US" sz="2000" dirty="0"/>
              <a:t>()-</a:t>
            </a:r>
            <a:r>
              <a:rPr lang="en-US" sz="2000" dirty="0" err="1"/>
              <a:t>ing</a:t>
            </a:r>
            <a:r>
              <a:rPr lang="en-US" sz="2000" dirty="0"/>
              <a:t> an empty list -&gt; return empty list</a:t>
            </a:r>
          </a:p>
          <a:p>
            <a:endParaRPr lang="en-US" sz="2000" dirty="0"/>
          </a:p>
          <a:p>
            <a:r>
              <a:rPr lang="en-US" sz="2000" b="1" dirty="0"/>
              <a:t>Recursive cases:</a:t>
            </a:r>
          </a:p>
          <a:p>
            <a:endParaRPr lang="en-US" sz="2000" dirty="0"/>
          </a:p>
          <a:p>
            <a:r>
              <a:rPr lang="en-US" sz="2000" dirty="0"/>
              <a:t>(First </a:t>
            </a:r>
            <a:r>
              <a:rPr lang="en-US" sz="2000" dirty="0" err="1"/>
              <a:t>val</a:t>
            </a:r>
            <a:r>
              <a:rPr lang="en-US" sz="2000" dirty="0"/>
              <a:t>) if the first element is a list, transform it via </a:t>
            </a:r>
            <a:r>
              <a:rPr lang="en-US" sz="2000" dirty="0" err="1"/>
              <a:t>map_deep</a:t>
            </a:r>
            <a:r>
              <a:rPr lang="en-US" sz="2000" dirty="0"/>
              <a:t>(). Else, transform it via </a:t>
            </a:r>
            <a:r>
              <a:rPr lang="en-US" sz="2000" dirty="0" err="1"/>
              <a:t>fn</a:t>
            </a:r>
            <a:r>
              <a:rPr lang="en-US" sz="2000" dirty="0"/>
              <a:t>()</a:t>
            </a:r>
          </a:p>
          <a:p>
            <a:r>
              <a:rPr lang="en-US" sz="2000" dirty="0"/>
              <a:t>Then, concatenate the transformed first </a:t>
            </a:r>
            <a:r>
              <a:rPr lang="en-US" sz="2000" dirty="0" err="1"/>
              <a:t>val</a:t>
            </a:r>
            <a:r>
              <a:rPr lang="en-US" sz="2000" dirty="0"/>
              <a:t> to the result to </a:t>
            </a:r>
            <a:r>
              <a:rPr lang="en-US" sz="2000" dirty="0" err="1"/>
              <a:t>map_deep</a:t>
            </a:r>
            <a:r>
              <a:rPr lang="en-US" sz="2000" dirty="0"/>
              <a:t>()-</a:t>
            </a:r>
            <a:r>
              <a:rPr lang="en-US" sz="2000" dirty="0" err="1"/>
              <a:t>ing</a:t>
            </a:r>
            <a:r>
              <a:rPr lang="en-US" sz="2000" dirty="0"/>
              <a:t> the rest of the list.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C8B03-912C-34D1-A5A8-C0286E4B7238}"/>
              </a:ext>
            </a:extLst>
          </p:cNvPr>
          <p:cNvSpPr txBox="1"/>
          <p:nvPr/>
        </p:nvSpPr>
        <p:spPr>
          <a:xfrm>
            <a:off x="6540500" y="2454194"/>
            <a:ext cx="53022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Compare to “shallow” </a:t>
            </a:r>
            <a:r>
              <a:rPr lang="en-US" sz="2000" dirty="0" err="1"/>
              <a:t>map_recurse</a:t>
            </a:r>
            <a:r>
              <a:rPr lang="en-US" sz="2000" dirty="0"/>
              <a:t>()</a:t>
            </a:r>
          </a:p>
          <a:p>
            <a:r>
              <a:rPr lang="en-US" sz="2000" b="1" dirty="0"/>
              <a:t>Base case:</a:t>
            </a:r>
          </a:p>
          <a:p>
            <a:r>
              <a:rPr lang="en-US" sz="2000" dirty="0"/>
              <a:t>Map-</a:t>
            </a:r>
            <a:r>
              <a:rPr lang="en-US" sz="2000" dirty="0" err="1"/>
              <a:t>ing</a:t>
            </a:r>
            <a:r>
              <a:rPr lang="en-US" sz="2000" dirty="0"/>
              <a:t> an empty list -&gt; return empty list</a:t>
            </a:r>
          </a:p>
          <a:p>
            <a:endParaRPr lang="en-US" sz="2000" dirty="0"/>
          </a:p>
          <a:p>
            <a:r>
              <a:rPr lang="en-US" sz="2000" b="1" dirty="0"/>
              <a:t>Recursive case</a:t>
            </a:r>
            <a:r>
              <a:rPr lang="en-US" sz="2000" dirty="0"/>
              <a:t>:</a:t>
            </a:r>
          </a:p>
          <a:p>
            <a:r>
              <a:rPr lang="en-US" sz="2000" dirty="0"/>
              <a:t>Apply `</a:t>
            </a:r>
            <a:r>
              <a:rPr lang="en-US" sz="2000" dirty="0" err="1"/>
              <a:t>fn</a:t>
            </a:r>
            <a:r>
              <a:rPr lang="en-US" sz="2000" dirty="0"/>
              <a:t>` to the first seq element, and concatenate this to the result of map-</a:t>
            </a:r>
            <a:r>
              <a:rPr lang="en-US" sz="2000" dirty="0" err="1"/>
              <a:t>ing</a:t>
            </a:r>
            <a:r>
              <a:rPr lang="en-US" sz="2000" dirty="0"/>
              <a:t> the rest of the sequence.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38320-597F-9544-5C41-AD8E661C3091}"/>
              </a:ext>
            </a:extLst>
          </p:cNvPr>
          <p:cNvSpPr txBox="1"/>
          <p:nvPr/>
        </p:nvSpPr>
        <p:spPr>
          <a:xfrm>
            <a:off x="6750050" y="5375701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New</a:t>
            </a:r>
            <a:r>
              <a:rPr lang="en-US" sz="1600" dirty="0"/>
              <a:t>: in </a:t>
            </a:r>
            <a:r>
              <a:rPr lang="en-US" sz="1600" dirty="0" err="1"/>
              <a:t>map_deep</a:t>
            </a:r>
            <a:r>
              <a:rPr lang="en-US" sz="1600" dirty="0"/>
              <a:t>(), we may perform a recursive call when transforming the first val.</a:t>
            </a:r>
          </a:p>
          <a:p>
            <a:r>
              <a:rPr lang="en-US" sz="1600" dirty="0"/>
              <a:t>In </a:t>
            </a:r>
            <a:r>
              <a:rPr lang="en-US" sz="1600" dirty="0" err="1"/>
              <a:t>map_recurse</a:t>
            </a:r>
            <a:r>
              <a:rPr lang="en-US" sz="1600" dirty="0"/>
              <a:t>() we simply apply </a:t>
            </a:r>
            <a:r>
              <a:rPr lang="en-US" sz="1600" dirty="0" err="1"/>
              <a:t>fn</a:t>
            </a:r>
            <a:r>
              <a:rPr lang="en-US" sz="1600" dirty="0"/>
              <a:t>() to the first val.</a:t>
            </a:r>
          </a:p>
        </p:txBody>
      </p:sp>
    </p:spTree>
    <p:extLst>
      <p:ext uri="{BB962C8B-B14F-4D97-AF65-F5344CB8AC3E}">
        <p14:creationId xmlns:p14="http://schemas.microsoft.com/office/powerpoint/2010/main" val="3220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</a:t>
            </a:r>
            <a:r>
              <a:rPr lang="en-US" dirty="0" err="1"/>
              <a:t>isinstance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115484"/>
          </a:xfrm>
        </p:spPr>
        <p:txBody>
          <a:bodyPr/>
          <a:lstStyle/>
          <a:p>
            <a:r>
              <a:rPr lang="en-US" dirty="0"/>
              <a:t> To implement </a:t>
            </a:r>
            <a:r>
              <a:rPr lang="en-US" dirty="0" err="1"/>
              <a:t>map_deep</a:t>
            </a:r>
            <a:r>
              <a:rPr lang="en-US" dirty="0"/>
              <a:t>(), first a tip: `</a:t>
            </a:r>
            <a:r>
              <a:rPr lang="en-US" dirty="0" err="1"/>
              <a:t>isinstance</a:t>
            </a:r>
            <a:r>
              <a:rPr lang="en-US" dirty="0"/>
              <a:t>(thing, type)` lets you check the type of an object/expression: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4F567-FCD8-8D6F-98CA-B964799C643C}"/>
              </a:ext>
            </a:extLst>
          </p:cNvPr>
          <p:cNvSpPr txBox="1"/>
          <p:nvPr/>
        </p:nvSpPr>
        <p:spPr>
          <a:xfrm>
            <a:off x="1752600" y="2393950"/>
            <a:ext cx="8934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fr-FR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isinstance</a:t>
            </a:r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</a:t>
            </a:r>
            <a:r>
              <a:rPr lang="fr-FR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fr-FR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fr-FR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isinstance</a:t>
            </a:r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</a:t>
            </a:r>
            <a:r>
              <a:rPr lang="fr-FR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dict)</a:t>
            </a:r>
          </a:p>
          <a:p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x = </a:t>
            </a:r>
            <a:r>
              <a:rPr lang="fr-FR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endParaRPr lang="fr-FR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fr-FR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isinstance</a:t>
            </a:r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(x, </a:t>
            </a:r>
            <a:r>
              <a:rPr lang="fr-FR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74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68A-B141-EE86-D10A-848150E7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Announcements: Midterm scheduling!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AE89-B225-4341-E77E-A9C4A229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IMPORTANT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 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  <a:hlinkClick r:id="rId2"/>
              </a:rPr>
              <a:t>“Midterm Exam Scheduling”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form was due on </a:t>
            </a:r>
            <a:r>
              <a:rPr lang="en-US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Gradescope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last night (7/9)</a:t>
            </a:r>
          </a:p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IF YOU DIDN’T FILL IT OUT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 we will send ONE MORE opportunity to schedule your midterm exam</a:t>
            </a:r>
          </a:p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If you miss this opportunity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: we will assume you are taking the midterm at the “standard” slot: </a:t>
            </a:r>
            <a:r>
              <a:rPr lang="en-US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Wednesday July 17th, 2024, 3 PM – 5 PM PST</a:t>
            </a:r>
          </a:p>
          <a:p>
            <a:pPr lvl="1"/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And, if you don’t attend this midterm slot: you won’t be taking the midterm</a:t>
            </a:r>
          </a:p>
          <a:p>
            <a:pPr lvl="2"/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(reminder) midterm “clobber” policy: final can replace your midterm</a:t>
            </a:r>
          </a:p>
          <a:p>
            <a:pPr marL="137160" lvl="1" indent="0">
              <a:buNone/>
            </a:pPr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(DSP students with +50% exam time)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We have sent you a Google Form to schedule your exam. Please fill this out ASAP!</a:t>
            </a:r>
          </a:p>
          <a:p>
            <a:pPr lvl="1"/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9D0A-21F1-1958-9113-399B19A71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93771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74879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“deep”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4F567-FCD8-8D6F-98CA-B964799C643C}"/>
              </a:ext>
            </a:extLst>
          </p:cNvPr>
          <p:cNvSpPr txBox="1"/>
          <p:nvPr/>
        </p:nvSpPr>
        <p:spPr>
          <a:xfrm>
            <a:off x="741891" y="1432984"/>
            <a:ext cx="8934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map_deep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seq):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seq: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[]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isinstance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(seq[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list):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map_deep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seq[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(seq[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map_deep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seq[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:])</a:t>
            </a:r>
          </a:p>
        </p:txBody>
      </p:sp>
    </p:spTree>
    <p:extLst>
      <p:ext uri="{BB962C8B-B14F-4D97-AF65-F5344CB8AC3E}">
        <p14:creationId xmlns:p14="http://schemas.microsoft.com/office/powerpoint/2010/main" val="184043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 </a:t>
            </a:r>
            <a:r>
              <a:rPr lang="en-US" dirty="0" err="1"/>
              <a:t>map_deep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96DC8B2-A840-1842-E155-1439B911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863" y="965200"/>
            <a:ext cx="4997861" cy="54694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3DBEF8-513D-8E1D-B2A8-AFC1C5E3AD57}"/>
              </a:ext>
            </a:extLst>
          </p:cNvPr>
          <p:cNvSpPr txBox="1"/>
          <p:nvPr/>
        </p:nvSpPr>
        <p:spPr>
          <a:xfrm>
            <a:off x="247650" y="1682750"/>
            <a:ext cx="309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https://recursion.vercel.app/</a:t>
            </a:r>
            <a:endParaRPr lang="en-US" dirty="0"/>
          </a:p>
          <a:p>
            <a:r>
              <a:rPr lang="en-US" dirty="0"/>
              <a:t>Tip: this website is a little finicky, limitations: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Function must be named </a:t>
            </a:r>
            <a:r>
              <a:rPr lang="en-US" dirty="0" err="1"/>
              <a:t>fn</a:t>
            </a:r>
            <a:r>
              <a:rPr lang="en-US" dirty="0"/>
              <a:t>()</a:t>
            </a:r>
          </a:p>
          <a:p>
            <a:pPr marL="285750" indent="-285750">
              <a:buFontTx/>
              <a:buChar char="-"/>
            </a:pPr>
            <a:r>
              <a:rPr lang="en-US" dirty="0"/>
              <a:t>Lambda arguments are not supported. So, I had to hard-code the </a:t>
            </a:r>
            <a:r>
              <a:rPr lang="en-US" dirty="0" err="1"/>
              <a:t>square_fn</a:t>
            </a:r>
            <a:r>
              <a:rPr lang="en-US" dirty="0"/>
              <a:t> in the function body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6D6C5-F2C0-045A-51BD-6732F282BC93}"/>
              </a:ext>
            </a:extLst>
          </p:cNvPr>
          <p:cNvSpPr txBox="1"/>
          <p:nvPr/>
        </p:nvSpPr>
        <p:spPr>
          <a:xfrm>
            <a:off x="368300" y="4013200"/>
            <a:ext cx="28575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(seq):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lambda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x: x * </a:t>
            </a:r>
            <a:r>
              <a:rPr lang="en-US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sz="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seq: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isinstance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(seq[</a:t>
            </a:r>
            <a:r>
              <a:rPr lang="en-US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list):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(seq[</a:t>
            </a:r>
            <a:r>
              <a:rPr lang="en-US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(seq[</a:t>
            </a:r>
            <a:r>
              <a:rPr lang="en-US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+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(seq[</a:t>
            </a:r>
            <a:r>
              <a:rPr lang="en-US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:])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</a:t>
            </a:r>
            <a:r>
              <a:rPr lang="en-US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[</a:t>
            </a:r>
            <a:r>
              <a:rPr lang="en-US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]]])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13092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 </a:t>
            </a:r>
            <a:r>
              <a:rPr lang="en-US" dirty="0" err="1"/>
              <a:t>map_deep</a:t>
            </a:r>
            <a:r>
              <a:rPr lang="en-US" dirty="0"/>
              <a:t> vs shallow 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96DC8B2-A840-1842-E155-1439B911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82" y="1139199"/>
            <a:ext cx="4765387" cy="5215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3DBEF8-513D-8E1D-B2A8-AFC1C5E3AD57}"/>
              </a:ext>
            </a:extLst>
          </p:cNvPr>
          <p:cNvSpPr txBox="1"/>
          <p:nvPr/>
        </p:nvSpPr>
        <p:spPr>
          <a:xfrm>
            <a:off x="10547350" y="6434666"/>
            <a:ext cx="1457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Link: </a:t>
            </a:r>
            <a:r>
              <a:rPr lang="en-US" sz="800" dirty="0">
                <a:hlinkClick r:id="rId3"/>
              </a:rPr>
              <a:t>https://recursion.vercel.app/</a:t>
            </a:r>
            <a:endParaRPr lang="en-US" sz="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00C2D0-7FA6-5474-24BC-B956BBAE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263" y="1129210"/>
            <a:ext cx="3732887" cy="5225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CF9AB-1BA4-6465-914C-8CC8FD6A4C26}"/>
              </a:ext>
            </a:extLst>
          </p:cNvPr>
          <p:cNvSpPr txBox="1"/>
          <p:nvPr/>
        </p:nvSpPr>
        <p:spPr>
          <a:xfrm>
            <a:off x="442647" y="1145549"/>
            <a:ext cx="2183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Observation</a:t>
            </a:r>
            <a:r>
              <a:rPr lang="en-US" sz="2000" dirty="0"/>
              <a:t>: “Deep” map (LHS) looks like a “tree”, hence “Tree recursion”</a:t>
            </a:r>
          </a:p>
          <a:p>
            <a:endParaRPr lang="en-US" sz="2000" dirty="0"/>
          </a:p>
          <a:p>
            <a:r>
              <a:rPr lang="en-US" sz="2000" dirty="0"/>
              <a:t>“Shallow” map (RHS) has no “branches”.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4ABD9-D092-59E2-4972-053C462C7048}"/>
              </a:ext>
            </a:extLst>
          </p:cNvPr>
          <p:cNvSpPr txBox="1"/>
          <p:nvPr/>
        </p:nvSpPr>
        <p:spPr>
          <a:xfrm>
            <a:off x="0" y="5234337"/>
            <a:ext cx="2825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(seq):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lambda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x: x * </a:t>
            </a:r>
            <a:r>
              <a:rPr lang="en-US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sz="9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seq: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[]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(seq[</a:t>
            </a:r>
            <a:r>
              <a:rPr lang="en-US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])] + </a:t>
            </a:r>
            <a:r>
              <a:rPr lang="en-US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(seq[</a:t>
            </a:r>
            <a:r>
              <a:rPr lang="en-US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:])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</a:t>
            </a:r>
            <a:r>
              <a:rPr lang="en-US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0032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function “domain”, “range”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115484"/>
          </a:xfrm>
        </p:spPr>
        <p:txBody>
          <a:bodyPr/>
          <a:lstStyle/>
          <a:p>
            <a:r>
              <a:rPr lang="en-US" dirty="0"/>
              <a:t> A handy tip about working with functions is to keep track of their expected inputs and outputs, aka “</a:t>
            </a:r>
            <a:r>
              <a:rPr lang="en-US" b="1" dirty="0"/>
              <a:t>domain</a:t>
            </a:r>
            <a:r>
              <a:rPr lang="en-US" dirty="0"/>
              <a:t>” and “</a:t>
            </a:r>
            <a:r>
              <a:rPr lang="en-US" b="1" dirty="0"/>
              <a:t>range</a:t>
            </a:r>
            <a:r>
              <a:rPr lang="en-US" dirty="0"/>
              <a:t>”</a:t>
            </a:r>
          </a:p>
          <a:p>
            <a:r>
              <a:rPr lang="en-US" dirty="0"/>
              <a:t> The </a:t>
            </a:r>
            <a:r>
              <a:rPr lang="en-US" b="1" dirty="0"/>
              <a:t>domain</a:t>
            </a:r>
            <a:r>
              <a:rPr lang="en-US" dirty="0"/>
              <a:t> of a function is the number and types a function accepts as input</a:t>
            </a:r>
          </a:p>
          <a:p>
            <a:r>
              <a:rPr lang="en-US" dirty="0"/>
              <a:t> The </a:t>
            </a:r>
            <a:r>
              <a:rPr lang="en-US" b="1" dirty="0"/>
              <a:t>range</a:t>
            </a:r>
            <a:r>
              <a:rPr lang="en-US" dirty="0"/>
              <a:t> of a function is the output type(s) that the function returns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DF5CA-8789-9E0E-606E-155C118FF725}"/>
              </a:ext>
            </a:extLst>
          </p:cNvPr>
          <p:cNvSpPr txBox="1"/>
          <p:nvPr/>
        </p:nvSpPr>
        <p:spPr>
          <a:xfrm>
            <a:off x="511175" y="3031202"/>
            <a:ext cx="55848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double_num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(num):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double_num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(42)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84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"""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Domain: a number (</a:t>
            </a:r>
            <a:r>
              <a:rPr lang="en-US" sz="20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eg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int/float)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Range: a number (int/float)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num *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2AB6C-96C1-9FB6-19A8-2AED10B8BD70}"/>
              </a:ext>
            </a:extLst>
          </p:cNvPr>
          <p:cNvSpPr txBox="1"/>
          <p:nvPr/>
        </p:nvSpPr>
        <p:spPr>
          <a:xfrm>
            <a:off x="6384210" y="2952757"/>
            <a:ext cx="5584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sum_nums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nums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sum_nums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([1, 2, 3])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6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"""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Domain: a List of numbers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Range: a number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out = </a:t>
            </a:r>
            <a:r>
              <a:rPr lang="en-US" sz="2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num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nums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out += num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out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0231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function “domain”, “range”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115484"/>
          </a:xfrm>
        </p:spPr>
        <p:txBody>
          <a:bodyPr/>
          <a:lstStyle/>
          <a:p>
            <a:r>
              <a:rPr lang="en-US" dirty="0"/>
              <a:t> A handy tip about working with functions is to keep track of their expected inputs and outputs, aka “</a:t>
            </a:r>
            <a:r>
              <a:rPr lang="en-US" b="1" dirty="0"/>
              <a:t>domain</a:t>
            </a:r>
            <a:r>
              <a:rPr lang="en-US" dirty="0"/>
              <a:t>” and “</a:t>
            </a:r>
            <a:r>
              <a:rPr lang="en-US" b="1" dirty="0"/>
              <a:t>range</a:t>
            </a:r>
            <a:r>
              <a:rPr lang="en-US" dirty="0"/>
              <a:t>”</a:t>
            </a:r>
          </a:p>
          <a:p>
            <a:r>
              <a:rPr lang="en-US" dirty="0"/>
              <a:t> The </a:t>
            </a:r>
            <a:r>
              <a:rPr lang="en-US" b="1" dirty="0"/>
              <a:t>domain</a:t>
            </a:r>
            <a:r>
              <a:rPr lang="en-US" dirty="0"/>
              <a:t> of a function is the number and types a function accepts as input</a:t>
            </a:r>
          </a:p>
          <a:p>
            <a:r>
              <a:rPr lang="en-US" dirty="0"/>
              <a:t> The </a:t>
            </a:r>
            <a:r>
              <a:rPr lang="en-US" b="1" dirty="0"/>
              <a:t>range</a:t>
            </a:r>
            <a:r>
              <a:rPr lang="en-US" dirty="0"/>
              <a:t> of a function is the output type(s) that the function returns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C41C2-18D6-BDDB-D2E8-AEF293599C55}"/>
              </a:ext>
            </a:extLst>
          </p:cNvPr>
          <p:cNvSpPr txBox="1"/>
          <p:nvPr/>
        </p:nvSpPr>
        <p:spPr>
          <a:xfrm>
            <a:off x="701675" y="3106056"/>
            <a:ext cx="100647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seq):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"""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18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(lambda x: x * 2, [1, 2, 3])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[2, 4, 6]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"""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Domain: (arg1) function of one </a:t>
            </a:r>
            <a:r>
              <a:rPr lang="en-US" sz="18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1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(arg2) sequence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Range: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 sequence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seq: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[]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(seq[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])] + 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map_recurse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seq[</a:t>
            </a:r>
            <a:r>
              <a:rPr lang="en-US" sz="18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:])</a:t>
            </a:r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B2886-CD77-D7C5-E354-76EF2BC80314}"/>
              </a:ext>
            </a:extLst>
          </p:cNvPr>
          <p:cNvSpPr txBox="1"/>
          <p:nvPr/>
        </p:nvSpPr>
        <p:spPr>
          <a:xfrm>
            <a:off x="8699500" y="3239711"/>
            <a:ext cx="319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</a:rPr>
              <a:t>Question</a:t>
            </a:r>
            <a:r>
              <a:rPr lang="en-US" sz="1800" dirty="0"/>
              <a:t>: what is the domain and range of this function?</a:t>
            </a:r>
          </a:p>
        </p:txBody>
      </p:sp>
    </p:spTree>
    <p:extLst>
      <p:ext uri="{BB962C8B-B14F-4D97-AF65-F5344CB8AC3E}">
        <p14:creationId xmlns:p14="http://schemas.microsoft.com/office/powerpoint/2010/main" val="309236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function “domain”, “range”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115484"/>
          </a:xfrm>
        </p:spPr>
        <p:txBody>
          <a:bodyPr/>
          <a:lstStyle/>
          <a:p>
            <a:r>
              <a:rPr lang="en-US" dirty="0"/>
              <a:t>When writing Python code (particularly tree recursion), my advice is to </a:t>
            </a:r>
            <a:r>
              <a:rPr lang="en-US" b="1" dirty="0"/>
              <a:t>always keep track of and respect a function’s domain and range</a:t>
            </a:r>
            <a:r>
              <a:rPr lang="en-US" dirty="0"/>
              <a:t>!</a:t>
            </a:r>
          </a:p>
          <a:p>
            <a:r>
              <a:rPr lang="en-US" dirty="0"/>
              <a:t> A common class of bugs (both in C88C, and in “the real world”) is:</a:t>
            </a:r>
          </a:p>
          <a:p>
            <a:pPr lvl="1"/>
            <a:r>
              <a:rPr lang="en-US" dirty="0"/>
              <a:t> (1) Calling a function with the wrong </a:t>
            </a:r>
            <a:r>
              <a:rPr lang="en-US" dirty="0" err="1"/>
              <a:t>arg</a:t>
            </a:r>
            <a:r>
              <a:rPr lang="en-US" dirty="0"/>
              <a:t> types, or</a:t>
            </a:r>
          </a:p>
          <a:p>
            <a:pPr lvl="1"/>
            <a:r>
              <a:rPr lang="en-US" dirty="0"/>
              <a:t> (2) Expecting a function returns type X, when it actually returns type 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90403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function “domain”, “range”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1115484"/>
          </a:xfrm>
        </p:spPr>
        <p:txBody>
          <a:bodyPr/>
          <a:lstStyle/>
          <a:p>
            <a:r>
              <a:rPr lang="en-US" dirty="0"/>
              <a:t> Example: let’s examine a buggy implementation of </a:t>
            </a:r>
            <a:r>
              <a:rPr lang="en-US" dirty="0" err="1"/>
              <a:t>map_deep</a:t>
            </a:r>
            <a:r>
              <a:rPr lang="en-US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B3395-CE33-7B6B-36CB-2E7B80ABB61C}"/>
              </a:ext>
            </a:extLst>
          </p:cNvPr>
          <p:cNvSpPr txBox="1"/>
          <p:nvPr/>
        </p:nvSpPr>
        <p:spPr>
          <a:xfrm>
            <a:off x="279400" y="1696978"/>
            <a:ext cx="89344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highlight>
                  <a:srgbClr val="FFFFFF"/>
                </a:highlight>
                <a:latin typeface="Consolas" panose="020B0609020204030204" pitchFamily="49" charset="0"/>
              </a:rPr>
              <a:t>map_deep_buggy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, seq):</a:t>
            </a: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Domain: (arg1) function of one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20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  (arg2) list of int OR nested list(s)</a:t>
            </a:r>
            <a:endParaRPr lang="en-US" sz="20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Range: list</a:t>
            </a:r>
            <a:endParaRPr lang="en-US" sz="20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 seq:</a:t>
            </a: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 []</a:t>
            </a: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dirty="0" err="1"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2000" dirty="0" err="1">
                <a:highlight>
                  <a:srgbClr val="FFFFFF"/>
                </a:highlight>
                <a:latin typeface="Consolas" panose="020B0609020204030204" pitchFamily="49" charset="0"/>
              </a:rPr>
              <a:t>map_deep_buggy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, seq[</a:t>
            </a:r>
            <a:r>
              <a:rPr lang="en-US" sz="20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2000" dirty="0" err="1">
                <a:highlight>
                  <a:srgbClr val="FFFFFF"/>
                </a:highlight>
                <a:latin typeface="Consolas" panose="020B0609020204030204" pitchFamily="49" charset="0"/>
              </a:rPr>
              <a:t>map_deep_buggy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0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, seq[</a:t>
            </a:r>
            <a:r>
              <a:rPr lang="en-US" sz="20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2000" dirty="0">
                <a:highlight>
                  <a:srgbClr val="FFFFFF"/>
                </a:highlight>
                <a:latin typeface="Consolas" panose="020B0609020204030204" pitchFamily="49" charset="0"/>
              </a:rPr>
              <a:t>:])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CE2A8-B101-448B-1D8C-2048AD0FAF15}"/>
              </a:ext>
            </a:extLst>
          </p:cNvPr>
          <p:cNvSpPr txBox="1"/>
          <p:nvPr/>
        </p:nvSpPr>
        <p:spPr>
          <a:xfrm>
            <a:off x="533400" y="5035318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highlight>
                  <a:srgbClr val="FFFF00"/>
                </a:highlight>
              </a:rPr>
              <a:t>Question</a:t>
            </a:r>
            <a:r>
              <a:rPr lang="en-US" sz="1800" dirty="0"/>
              <a:t>: I claim there is a bug in this code. Can you (1) identify the bug and (2) relate it to function domain and range?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36ED5-15F8-326D-FE17-99CB42E39D68}"/>
              </a:ext>
            </a:extLst>
          </p:cNvPr>
          <p:cNvSpPr txBox="1"/>
          <p:nvPr/>
        </p:nvSpPr>
        <p:spPr>
          <a:xfrm>
            <a:off x="7861300" y="1696978"/>
            <a:ext cx="3912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Bug</a:t>
            </a:r>
            <a:r>
              <a:rPr lang="en-US" sz="1800" dirty="0"/>
              <a:t>: the `</a:t>
            </a:r>
            <a:r>
              <a:rPr lang="en-US" sz="1800" dirty="0" err="1"/>
              <a:t>first_val</a:t>
            </a:r>
            <a:r>
              <a:rPr lang="en-US" sz="1800" dirty="0"/>
              <a:t>` recursive call violates `</a:t>
            </a:r>
            <a:r>
              <a:rPr lang="en-US" sz="1800" dirty="0" err="1"/>
              <a:t>map_deep_buggy</a:t>
            </a:r>
            <a:r>
              <a:rPr lang="en-US" sz="1800" dirty="0"/>
              <a:t>()`’s </a:t>
            </a:r>
            <a:r>
              <a:rPr lang="en-US" sz="1800" b="1" dirty="0"/>
              <a:t>domain</a:t>
            </a:r>
            <a:r>
              <a:rPr lang="en-US" sz="1800" dirty="0"/>
              <a:t>, as we may pass a NUMBER instead of a LIST as the second arg.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ED58B53-E109-ADA6-8544-59A809D1F53A}"/>
              </a:ext>
            </a:extLst>
          </p:cNvPr>
          <p:cNvSpPr/>
          <p:nvPr/>
        </p:nvSpPr>
        <p:spPr bwMode="auto">
          <a:xfrm rot="19025995">
            <a:off x="6821096" y="2798649"/>
            <a:ext cx="981722" cy="196850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0EF3832-F145-EBA0-1496-8FB3A6BBCAD2}"/>
              </a:ext>
            </a:extLst>
          </p:cNvPr>
          <p:cNvSpPr/>
          <p:nvPr/>
        </p:nvSpPr>
        <p:spPr bwMode="auto">
          <a:xfrm rot="5400000">
            <a:off x="6188059" y="3406792"/>
            <a:ext cx="177800" cy="724512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3044D-2304-98A5-9921-442FC67B5453}"/>
              </a:ext>
            </a:extLst>
          </p:cNvPr>
          <p:cNvSpPr txBox="1"/>
          <p:nvPr/>
        </p:nvSpPr>
        <p:spPr>
          <a:xfrm>
            <a:off x="5035550" y="3287707"/>
            <a:ext cx="2825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Possible types: number,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7BAB2-5B5F-58F7-B7A7-4A3FD03B1B12}"/>
              </a:ext>
            </a:extLst>
          </p:cNvPr>
          <p:cNvSpPr txBox="1"/>
          <p:nvPr/>
        </p:nvSpPr>
        <p:spPr>
          <a:xfrm>
            <a:off x="8183418" y="4958374"/>
            <a:ext cx="309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This </a:t>
            </a:r>
            <a:r>
              <a:rPr lang="en-US" sz="1800" b="1" dirty="0"/>
              <a:t>domain violation</a:t>
            </a:r>
            <a:r>
              <a:rPr lang="en-US" sz="1800" dirty="0"/>
              <a:t> should ring alarm bells in your head that this implementation is wrong.</a:t>
            </a:r>
          </a:p>
        </p:txBody>
      </p:sp>
      <p:pic>
        <p:nvPicPr>
          <p:cNvPr id="14" name="Picture 13" descr="A white bell with waves on a red background&#10;&#10;Description automatically generated">
            <a:extLst>
              <a:ext uri="{FF2B5EF4-FFF2-40B4-BE49-F238E27FC236}">
                <a16:creationId xmlns:a16="http://schemas.microsoft.com/office/drawing/2014/main" id="{B099BBAD-1630-D06B-B4AB-40FB7154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478" y="3966352"/>
            <a:ext cx="904679" cy="9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4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function “domain”, “range”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B3395-CE33-7B6B-36CB-2E7B80ABB61C}"/>
              </a:ext>
            </a:extLst>
          </p:cNvPr>
          <p:cNvSpPr txBox="1"/>
          <p:nvPr/>
        </p:nvSpPr>
        <p:spPr>
          <a:xfrm>
            <a:off x="114300" y="1067240"/>
            <a:ext cx="8934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highlight>
                  <a:srgbClr val="FFFFFF"/>
                </a:highlight>
                <a:latin typeface="Consolas" panose="020B0609020204030204" pitchFamily="49" charset="0"/>
              </a:rPr>
              <a:t>map_deep_buggy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, seq):</a:t>
            </a:r>
          </a:p>
          <a:p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Domain: (arg1) function of one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sz="16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  (arg2) list of int OR nested list(s)</a:t>
            </a:r>
            <a:endParaRPr lang="en-US" sz="16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Range: list</a:t>
            </a:r>
            <a:endParaRPr lang="en-US" sz="16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 seq:</a:t>
            </a:r>
          </a:p>
          <a:p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 []</a:t>
            </a:r>
          </a:p>
          <a:p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dirty="0" err="1"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highlight>
                  <a:srgbClr val="FFFFFF"/>
                </a:highlight>
                <a:latin typeface="Consolas" panose="020B0609020204030204" pitchFamily="49" charset="0"/>
              </a:rPr>
              <a:t>map_deep_buggy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, seq[</a:t>
            </a:r>
            <a:r>
              <a:rPr lang="en-US" sz="16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highlight>
                  <a:srgbClr val="FFFFFF"/>
                </a:highlight>
                <a:latin typeface="Consolas" panose="020B0609020204030204" pitchFamily="49" charset="0"/>
              </a:rPr>
              <a:t>map_deep_buggy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, seq[</a:t>
            </a:r>
            <a:r>
              <a:rPr lang="en-US" sz="1600" dirty="0">
                <a:solidFill>
                  <a:srgbClr val="098658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:])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0EF3832-F145-EBA0-1496-8FB3A6BBCAD2}"/>
              </a:ext>
            </a:extLst>
          </p:cNvPr>
          <p:cNvSpPr/>
          <p:nvPr/>
        </p:nvSpPr>
        <p:spPr bwMode="auto">
          <a:xfrm rot="5400000">
            <a:off x="4721209" y="2336200"/>
            <a:ext cx="177800" cy="724512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3044D-2304-98A5-9921-442FC67B5453}"/>
              </a:ext>
            </a:extLst>
          </p:cNvPr>
          <p:cNvSpPr txBox="1"/>
          <p:nvPr/>
        </p:nvSpPr>
        <p:spPr>
          <a:xfrm>
            <a:off x="3270250" y="2221402"/>
            <a:ext cx="2825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Possible types: number,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7BAB2-5B5F-58F7-B7A7-4A3FD03B1B12}"/>
              </a:ext>
            </a:extLst>
          </p:cNvPr>
          <p:cNvSpPr txBox="1"/>
          <p:nvPr/>
        </p:nvSpPr>
        <p:spPr>
          <a:xfrm>
            <a:off x="114300" y="5717609"/>
            <a:ext cx="2276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</a:t>
            </a:r>
            <a:r>
              <a:rPr lang="en-US" sz="1200" b="1" dirty="0"/>
              <a:t>domain violation</a:t>
            </a:r>
            <a:r>
              <a:rPr lang="en-US" sz="1200" dirty="0"/>
              <a:t> should ring alarm bells in your head that this implementation is wrong.</a:t>
            </a:r>
          </a:p>
        </p:txBody>
      </p:sp>
      <p:pic>
        <p:nvPicPr>
          <p:cNvPr id="14" name="Picture 13" descr="A white bell with waves on a red background&#10;&#10;Description automatically generated">
            <a:extLst>
              <a:ext uri="{FF2B5EF4-FFF2-40B4-BE49-F238E27FC236}">
                <a16:creationId xmlns:a16="http://schemas.microsoft.com/office/drawing/2014/main" id="{B099BBAD-1630-D06B-B4AB-40FB7154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45" y="5185460"/>
            <a:ext cx="518261" cy="518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FEA0C9-4C71-9E2B-455A-505DC09C8324}"/>
              </a:ext>
            </a:extLst>
          </p:cNvPr>
          <p:cNvSpPr txBox="1"/>
          <p:nvPr/>
        </p:nvSpPr>
        <p:spPr>
          <a:xfrm>
            <a:off x="6688667" y="1686522"/>
            <a:ext cx="54049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File "C:\Users\Eric\c88c\lectures\lecture13\lecture13.py", line 147, in &lt;module&gt;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print(</a:t>
            </a:r>
            <a:r>
              <a:rPr lang="en-US" sz="1600" dirty="0" err="1">
                <a:latin typeface="Consolas" panose="020B0609020204030204" pitchFamily="49" charset="0"/>
              </a:rPr>
              <a:t>map_deep_buggy</a:t>
            </a:r>
            <a:r>
              <a:rPr lang="en-US" sz="1600" dirty="0">
                <a:latin typeface="Consolas" panose="020B0609020204030204" pitchFamily="49" charset="0"/>
              </a:rPr>
              <a:t>(lambda x: x * 2, [1, [2, [3]]]))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File "C:\Users\Eric\c88c\lectures\lecture13\lecture13.py", line 144, in </a:t>
            </a:r>
            <a:r>
              <a:rPr lang="en-US" sz="1600" dirty="0" err="1">
                <a:latin typeface="Consolas" panose="020B0609020204030204" pitchFamily="49" charset="0"/>
              </a:rPr>
              <a:t>map_deep_buggy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first_val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map_deep_buggy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fn</a:t>
            </a:r>
            <a:r>
              <a:rPr lang="en-US" sz="1600" dirty="0">
                <a:latin typeface="Consolas" panose="020B0609020204030204" pitchFamily="49" charset="0"/>
              </a:rPr>
              <a:t>, seq[0])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File "C:\Users\Eric\c88c\lectures\lecture13\lecture13.py", line 144, in </a:t>
            </a:r>
            <a:r>
              <a:rPr lang="en-US" sz="1600" dirty="0" err="1">
                <a:latin typeface="Consolas" panose="020B0609020204030204" pitchFamily="49" charset="0"/>
              </a:rPr>
              <a:t>map_deep_buggy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first_val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map_deep_buggy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fn</a:t>
            </a:r>
            <a:r>
              <a:rPr lang="en-US" sz="1600" dirty="0">
                <a:latin typeface="Consolas" panose="020B0609020204030204" pitchFamily="49" charset="0"/>
              </a:rPr>
              <a:t>, seq[0])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TypeError</a:t>
            </a:r>
            <a:r>
              <a:rPr lang="en-US" sz="1600" dirty="0">
                <a:latin typeface="Consolas" panose="020B0609020204030204" pitchFamily="49" charset="0"/>
              </a:rPr>
              <a:t>: 'int' object is not </a:t>
            </a:r>
            <a:r>
              <a:rPr lang="en-US" sz="1600" dirty="0" err="1">
                <a:latin typeface="Consolas" panose="020B0609020204030204" pitchFamily="49" charset="0"/>
              </a:rPr>
              <a:t>subscriptable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CBE6AF-251E-BC87-83C4-050E94013E89}"/>
              </a:ext>
            </a:extLst>
          </p:cNvPr>
          <p:cNvSpPr txBox="1"/>
          <p:nvPr/>
        </p:nvSpPr>
        <p:spPr>
          <a:xfrm>
            <a:off x="6623050" y="1082608"/>
            <a:ext cx="5289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map_deep_buggy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x: x * 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[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]]])</a:t>
            </a:r>
          </a:p>
          <a:p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ED52E0-AC55-471D-6C3E-5093AB756AE5}"/>
              </a:ext>
            </a:extLst>
          </p:cNvPr>
          <p:cNvSpPr txBox="1"/>
          <p:nvPr/>
        </p:nvSpPr>
        <p:spPr>
          <a:xfrm>
            <a:off x="467740" y="3819275"/>
            <a:ext cx="5304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Explanation</a:t>
            </a:r>
            <a:r>
              <a:rPr lang="en-US" sz="1800" dirty="0"/>
              <a:t>: We try to call `</a:t>
            </a:r>
            <a:r>
              <a:rPr lang="en-US" sz="1800" dirty="0" err="1"/>
              <a:t>map_deep_buggy</a:t>
            </a:r>
            <a:r>
              <a:rPr lang="en-US" sz="1800" dirty="0"/>
              <a:t>(</a:t>
            </a:r>
            <a:r>
              <a:rPr lang="en-US" sz="1800" dirty="0" err="1"/>
              <a:t>fn</a:t>
            </a:r>
            <a:r>
              <a:rPr lang="en-US" sz="1800" dirty="0"/>
              <a:t>, 1)`, which errors because we can’t subscript an integer: `1[0]` -&gt; error.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EA40CB-60D5-236A-D626-99F2A1916CDF}"/>
              </a:ext>
            </a:extLst>
          </p:cNvPr>
          <p:cNvSpPr/>
          <p:nvPr/>
        </p:nvSpPr>
        <p:spPr bwMode="auto">
          <a:xfrm rot="821474">
            <a:off x="5371522" y="4888159"/>
            <a:ext cx="1266381" cy="303743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82167-FBCD-F5F5-AD33-670CC5787FAD}"/>
              </a:ext>
            </a:extLst>
          </p:cNvPr>
          <p:cNvSpPr txBox="1"/>
          <p:nvPr/>
        </p:nvSpPr>
        <p:spPr>
          <a:xfrm>
            <a:off x="6237187" y="5728391"/>
            <a:ext cx="6061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learn how to read and interpret Python error messages. Useful not only in C88C, but also your future classes + career.</a:t>
            </a:r>
          </a:p>
        </p:txBody>
      </p:sp>
    </p:spTree>
    <p:extLst>
      <p:ext uri="{BB962C8B-B14F-4D97-AF65-F5344CB8AC3E}">
        <p14:creationId xmlns:p14="http://schemas.microsoft.com/office/powerpoint/2010/main" val="422261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(Aside) Python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799"/>
            <a:ext cx="11218333" cy="3372577"/>
          </a:xfrm>
        </p:spPr>
        <p:txBody>
          <a:bodyPr/>
          <a:lstStyle/>
          <a:p>
            <a:r>
              <a:rPr lang="en-US" dirty="0"/>
              <a:t> Python doesn’t have a strict static system like “statically typed” languages like Java, C/C++. Instead, it’s a dynamically typed language.</a:t>
            </a:r>
          </a:p>
          <a:p>
            <a:r>
              <a:rPr lang="en-US" dirty="0"/>
              <a:t> </a:t>
            </a:r>
            <a:r>
              <a:rPr lang="en-US" b="1" dirty="0"/>
              <a:t>Consequence</a:t>
            </a:r>
            <a:r>
              <a:rPr lang="en-US" dirty="0"/>
              <a:t>: in Python, we can accidentally pass the wrong types into functions. This isn’t possible in statically-typed languages like Java/C/C++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E992F-416B-5467-DF8F-D95C0EC1D4CF}"/>
              </a:ext>
            </a:extLst>
          </p:cNvPr>
          <p:cNvSpPr txBox="1"/>
          <p:nvPr/>
        </p:nvSpPr>
        <p:spPr>
          <a:xfrm>
            <a:off x="533400" y="2903744"/>
            <a:ext cx="610065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map_shallow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Domain: (arg1) function of one </a:t>
            </a:r>
            <a:r>
              <a:rPr lang="en-US" sz="16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endParaRPr lang="en-US" sz="1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  (arg2) list</a:t>
            </a:r>
            <a:endParaRPr lang="en-US" sz="1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Range: list</a:t>
            </a:r>
            <a:endParaRPr lang="en-US" sz="1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[]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])] +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map_shallow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:])</a:t>
            </a:r>
          </a:p>
          <a:p>
            <a:endParaRPr lang="en-US" sz="16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map_shallow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x: x * 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line 144, in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map_deep_buggy</a:t>
            </a:r>
            <a:endParaRPr lang="en-US" sz="1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map_deep_buggy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seq[0])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TypeError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'int' object is not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subscriptable</a:t>
            </a:r>
            <a:endParaRPr lang="en-US" sz="1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169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(Aside) Python type annotation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799"/>
            <a:ext cx="11218333" cy="3372577"/>
          </a:xfrm>
        </p:spPr>
        <p:txBody>
          <a:bodyPr/>
          <a:lstStyle/>
          <a:p>
            <a:r>
              <a:rPr lang="en-US" dirty="0"/>
              <a:t>In your future Python work, you may enjoy annotating functions with their domain/range via python3.5+’s built-in </a:t>
            </a:r>
            <a:r>
              <a:rPr lang="en-US" dirty="0">
                <a:hlinkClick r:id="rId2"/>
              </a:rPr>
              <a:t>type-annotation hints</a:t>
            </a:r>
            <a:r>
              <a:rPr lang="en-US" dirty="0"/>
              <a:t> (typing package)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E992F-416B-5467-DF8F-D95C0EC1D4CF}"/>
              </a:ext>
            </a:extLst>
          </p:cNvPr>
          <p:cNvSpPr txBox="1"/>
          <p:nvPr/>
        </p:nvSpPr>
        <p:spPr>
          <a:xfrm>
            <a:off x="307644" y="1984895"/>
            <a:ext cx="7447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typing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List, Callable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map_shallow_typehint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Callable,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List[int]) -&gt; List: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Domain: (arg1) function of one </a:t>
            </a:r>
            <a:r>
              <a:rPr lang="en-US" sz="16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arg</a:t>
            </a:r>
            <a:endParaRPr lang="en-US" sz="1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  (arg2) list</a:t>
            </a:r>
            <a:endParaRPr lang="en-US" sz="1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Range: list</a:t>
            </a:r>
            <a:endParaRPr lang="en-US" sz="1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[]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])] +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map_shallow_typehint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:])</a:t>
            </a:r>
          </a:p>
          <a:p>
            <a:endParaRPr lang="en-US" sz="1600" dirty="0"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map_shallow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lambda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x: x * 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line 144, in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map_deep_buggy</a:t>
            </a:r>
            <a:endParaRPr lang="en-US" sz="1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first_val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map_deep_buggy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seq[0])</a:t>
            </a:r>
          </a:p>
          <a:p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TypeError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'int' object is not </a:t>
            </a:r>
            <a:r>
              <a:rPr lang="en-US" sz="16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subscriptable</a:t>
            </a:r>
            <a:endParaRPr lang="en-US" sz="16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C913-4143-4350-C4AE-7BB02798B574}"/>
              </a:ext>
            </a:extLst>
          </p:cNvPr>
          <p:cNvSpPr txBox="1"/>
          <p:nvPr/>
        </p:nvSpPr>
        <p:spPr>
          <a:xfrm>
            <a:off x="7754950" y="1984895"/>
            <a:ext cx="38687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`List[int]` means “a list of integers.</a:t>
            </a:r>
          </a:p>
          <a:p>
            <a:r>
              <a:rPr lang="en-US" sz="1600" dirty="0"/>
              <a:t>`List` implies “a list with elements of unknown type”</a:t>
            </a:r>
          </a:p>
          <a:p>
            <a:endParaRPr lang="en-US" sz="1600" dirty="0"/>
          </a:p>
          <a:p>
            <a:r>
              <a:rPr lang="en-US" sz="1600" dirty="0"/>
              <a:t>Callable: if you know the exact input/output types ahead of time, you can do: </a:t>
            </a:r>
          </a:p>
          <a:p>
            <a:r>
              <a:rPr lang="en-US" sz="1600" dirty="0"/>
              <a:t>`Callable[[input_type_1, …], </a:t>
            </a:r>
            <a:r>
              <a:rPr lang="en-US" sz="1600" dirty="0" err="1"/>
              <a:t>out_type</a:t>
            </a:r>
            <a:r>
              <a:rPr lang="en-US" sz="1600" dirty="0"/>
              <a:t>]`</a:t>
            </a:r>
          </a:p>
          <a:p>
            <a:endParaRPr lang="en-US" sz="1600" dirty="0"/>
          </a:p>
          <a:p>
            <a:r>
              <a:rPr lang="en-US" sz="1600" dirty="0"/>
              <a:t>Some IDE’s (</a:t>
            </a:r>
            <a:r>
              <a:rPr lang="en-US" sz="1600" dirty="0" err="1"/>
              <a:t>eg</a:t>
            </a:r>
            <a:r>
              <a:rPr lang="en-US" sz="1600" dirty="0"/>
              <a:t> </a:t>
            </a:r>
            <a:r>
              <a:rPr lang="en-US" sz="1600" dirty="0" err="1"/>
              <a:t>VSCode</a:t>
            </a:r>
            <a:r>
              <a:rPr lang="en-US" sz="1600" dirty="0"/>
              <a:t>, PyCharm) can interpret these type-hints and warn you if you are passing in the wrong types!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EFEDB-30A2-31E1-71A8-09C4E2E8C386}"/>
              </a:ext>
            </a:extLst>
          </p:cNvPr>
          <p:cNvSpPr txBox="1"/>
          <p:nvPr/>
        </p:nvSpPr>
        <p:spPr>
          <a:xfrm>
            <a:off x="7754950" y="5423639"/>
            <a:ext cx="463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 this slide is NOT required for this class.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CB45F-1194-A8BD-B90A-71E50E8395E2}"/>
              </a:ext>
            </a:extLst>
          </p:cNvPr>
          <p:cNvSpPr txBox="1"/>
          <p:nvPr/>
        </p:nvSpPr>
        <p:spPr>
          <a:xfrm>
            <a:off x="880016" y="5839137"/>
            <a:ext cx="4634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 care</a:t>
            </a:r>
            <a:r>
              <a:rPr lang="en-US" dirty="0"/>
              <a:t>: type-hints don’t actually do anything, the above error will still happen. Aka a “fancy comment”</a:t>
            </a:r>
          </a:p>
        </p:txBody>
      </p:sp>
    </p:spTree>
    <p:extLst>
      <p:ext uri="{BB962C8B-B14F-4D97-AF65-F5344CB8AC3E}">
        <p14:creationId xmlns:p14="http://schemas.microsoft.com/office/powerpoint/2010/main" val="4703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68A-B141-EE86-D10A-848150E7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AE89-B225-4341-E77E-A9C4A229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 Midterm will cover content from start of course up to (and including) </a:t>
            </a:r>
            <a:r>
              <a:rPr lang="en-US" dirty="0" err="1"/>
              <a:t>OOP+Inheritance</a:t>
            </a:r>
            <a:r>
              <a:rPr lang="en-US" dirty="0"/>
              <a:t>, aka:</a:t>
            </a:r>
          </a:p>
          <a:p>
            <a:pPr lvl="2"/>
            <a:r>
              <a:rPr lang="en-US" dirty="0"/>
              <a:t> Start (inclusive): Lecture 01: “Welcome &amp; Intro” (6/17)</a:t>
            </a:r>
          </a:p>
          <a:p>
            <a:pPr lvl="2"/>
            <a:r>
              <a:rPr lang="en-US" dirty="0"/>
              <a:t> End (inclusive): Lecture 15: “OOP – Inheritance” (7/15)</a:t>
            </a:r>
          </a:p>
          <a:p>
            <a:pPr lvl="1"/>
            <a:r>
              <a:rPr lang="en-US" dirty="0"/>
              <a:t> Midterm will be done through Zoom +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 Study tip: past C88C exams can be found here: </a:t>
            </a:r>
            <a:r>
              <a:rPr lang="en-US" dirty="0">
                <a:hlinkClick r:id="rId2"/>
              </a:rPr>
              <a:t>https://c88c.org/sp24/articles/resources.html#past-midterms</a:t>
            </a:r>
            <a:endParaRPr lang="en-US" dirty="0"/>
          </a:p>
          <a:p>
            <a:pPr lvl="2"/>
            <a:r>
              <a:rPr lang="en-US" dirty="0"/>
              <a:t>Take a look to get a sense of what C88C exams tend to look like. (I highly, highly encourage this)</a:t>
            </a:r>
          </a:p>
          <a:p>
            <a:pPr lvl="3"/>
            <a:r>
              <a:rPr lang="en-US" dirty="0"/>
              <a:t> “Be prepared” – Boy Scouts</a:t>
            </a:r>
          </a:p>
          <a:p>
            <a:pPr lvl="3"/>
            <a:r>
              <a:rPr lang="en-US" dirty="0"/>
              <a:t> “Luck is when preparation meets opportunity” – Roman philosopher Seneca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9D0A-21F1-1958-9113-399B19A71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93771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76014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26C1-9DBA-AA46-A7E3-7AC273A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Lecture. 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66E5-0DAE-3C4E-A582-322CFD0F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Tree recursion</a:t>
            </a:r>
          </a:p>
          <a:p>
            <a:pPr lvl="1"/>
            <a:r>
              <a:rPr lang="en-US" dirty="0"/>
              <a:t> aka recursive functions that make multiple recursive calls per “level”</a:t>
            </a:r>
          </a:p>
          <a:p>
            <a:pPr lvl="1"/>
            <a:r>
              <a:rPr lang="en-US" dirty="0"/>
              <a:t> call stack looks like a “tree”</a:t>
            </a:r>
          </a:p>
          <a:p>
            <a:r>
              <a:rPr lang="en-US" dirty="0"/>
              <a:t> Function domain/range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02B-CA8B-324E-9E47-E421999D8E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40</a:t>
            </a:fld>
            <a:endParaRPr lang="en-US" b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B32252F-AE25-DE17-9461-664E8CDA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699" y="3239766"/>
            <a:ext cx="5054601" cy="296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106836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7484" y="1542217"/>
            <a:ext cx="4430580" cy="833487"/>
          </a:xfrm>
        </p:spPr>
        <p:txBody>
          <a:bodyPr>
            <a:normAutofit/>
          </a:bodyPr>
          <a:lstStyle/>
          <a:p>
            <a:r>
              <a:rPr lang="en-US" dirty="0"/>
              <a:t>Quicksort</a:t>
            </a:r>
          </a:p>
        </p:txBody>
      </p:sp>
    </p:spTree>
    <p:extLst>
      <p:ext uri="{BB962C8B-B14F-4D97-AF65-F5344CB8AC3E}">
        <p14:creationId xmlns:p14="http://schemas.microsoft.com/office/powerpoint/2010/main" val="3963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A7F4-F9BD-8042-A5A2-FC0D470B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462A-F485-F443-BF6B-776B9F740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fairly simple to sorting algorithm</a:t>
            </a:r>
          </a:p>
          <a:p>
            <a:r>
              <a:rPr lang="en-US" dirty="0"/>
              <a:t>Goal: Sort the list by breaking it into partially sorted parts</a:t>
            </a:r>
          </a:p>
          <a:p>
            <a:pPr lvl="1"/>
            <a:r>
              <a:rPr lang="en-US" dirty="0"/>
              <a:t>Pick a “pivot”, a starting item to split the list</a:t>
            </a:r>
          </a:p>
          <a:p>
            <a:pPr lvl="1"/>
            <a:r>
              <a:rPr lang="en-US" dirty="0"/>
              <a:t>Remove the pivot from your list</a:t>
            </a:r>
          </a:p>
          <a:p>
            <a:pPr lvl="1"/>
            <a:r>
              <a:rPr lang="en-US" dirty="0"/>
              <a:t>Split the list into 2 parts, a smaller part and a bigger part</a:t>
            </a:r>
          </a:p>
          <a:p>
            <a:pPr lvl="1"/>
            <a:r>
              <a:rPr lang="en-US" dirty="0"/>
              <a:t>Then recursively sort the smaller and bigger parts</a:t>
            </a:r>
          </a:p>
          <a:p>
            <a:pPr lvl="1"/>
            <a:r>
              <a:rPr lang="en-US" dirty="0"/>
              <a:t>Combine everything together: the smaller list, the pivot, then the bigger list</a:t>
            </a:r>
          </a:p>
        </p:txBody>
      </p:sp>
    </p:spTree>
    <p:extLst>
      <p:ext uri="{BB962C8B-B14F-4D97-AF65-F5344CB8AC3E}">
        <p14:creationId xmlns:p14="http://schemas.microsoft.com/office/powerpoint/2010/main" val="3504596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E02D-017E-0D90-425B-2D6C3A72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rial"/>
              </a:rPr>
              <a:t>QuickSort</a:t>
            </a:r>
            <a:r>
              <a:rPr lang="en-US" dirty="0">
                <a:sym typeface="Arial"/>
              </a:rPr>
              <a:t> Example</a:t>
            </a:r>
            <a:endParaRPr lang="en-US" dirty="0"/>
          </a:p>
        </p:txBody>
      </p:sp>
      <p:sp>
        <p:nvSpPr>
          <p:cNvPr id="442" name="Google Shape;442;p43"/>
          <p:cNvSpPr/>
          <p:nvPr/>
        </p:nvSpPr>
        <p:spPr>
          <a:xfrm>
            <a:off x="3810000" y="1022350"/>
            <a:ext cx="4478848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[3, 3, 1, 4, 5, 4, 3, 2, 1, 17]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3" name="Google Shape;443;p43"/>
          <p:cNvSpPr/>
          <p:nvPr/>
        </p:nvSpPr>
        <p:spPr>
          <a:xfrm>
            <a:off x="3886200" y="102235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2438400" y="1631950"/>
            <a:ext cx="2262496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[3, 1, 3, 2, 1]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5" name="Google Shape;445;p43"/>
          <p:cNvSpPr/>
          <p:nvPr/>
        </p:nvSpPr>
        <p:spPr>
          <a:xfrm>
            <a:off x="7162800" y="1631950"/>
            <a:ext cx="198545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[4, 5, 4,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6" name="Google Shape;446;p43"/>
          <p:cNvSpPr/>
          <p:nvPr/>
        </p:nvSpPr>
        <p:spPr>
          <a:xfrm>
            <a:off x="2514600" y="163195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2138110" y="2264886"/>
            <a:ext cx="184693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3, 2, 1]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8" name="Google Shape;448;p43"/>
          <p:cNvSpPr/>
          <p:nvPr/>
        </p:nvSpPr>
        <p:spPr>
          <a:xfrm>
            <a:off x="4500310" y="2264886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2214310" y="225321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2057400" y="2862818"/>
            <a:ext cx="60023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3204910" y="2862818"/>
            <a:ext cx="1015798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[3, 2]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2133600" y="286281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1905000" y="3407886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2362200" y="3407886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2366710" y="3917950"/>
            <a:ext cx="600232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3281110" y="286281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3204910" y="3396218"/>
            <a:ext cx="60023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3962400" y="3396218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3204910" y="339621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3348290" y="3929618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3805490" y="3929618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3281110" y="4451350"/>
            <a:ext cx="1015798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[2, 3]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2801270" y="4896882"/>
            <a:ext cx="1846930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2819400" y="5365750"/>
            <a:ext cx="2262496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3, 3]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7239000" y="163195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6705600" y="2241550"/>
            <a:ext cx="60023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8229600" y="2241550"/>
            <a:ext cx="115432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[5,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6781800" y="2229882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6477000" y="285115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6934200" y="285115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6705600" y="3384550"/>
            <a:ext cx="600232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8305800" y="224155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8305800" y="285115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8991600" y="2851150"/>
            <a:ext cx="738754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9144000" y="285115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8839200" y="338455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9296400" y="338455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8305800" y="3917950"/>
            <a:ext cx="1154320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[5,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7696200" y="4451350"/>
            <a:ext cx="1985452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[4, 4, 5,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4267200" y="5899150"/>
            <a:ext cx="4478848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3, 3, 3, 4, 4, 5, 17]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3A5DBD5-7BDF-3DD1-04FF-345EE344CC4F}"/>
              </a:ext>
            </a:extLst>
          </p:cNvPr>
          <p:cNvSpPr/>
          <p:nvPr/>
        </p:nvSpPr>
        <p:spPr bwMode="auto">
          <a:xfrm rot="16200000">
            <a:off x="5283938" y="5458422"/>
            <a:ext cx="117334" cy="1836990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13D025A-D1D7-E7B9-EC7B-6804CB8ACF0D}"/>
              </a:ext>
            </a:extLst>
          </p:cNvPr>
          <p:cNvSpPr/>
          <p:nvPr/>
        </p:nvSpPr>
        <p:spPr bwMode="auto">
          <a:xfrm rot="16200000">
            <a:off x="7705596" y="5546853"/>
            <a:ext cx="114301" cy="1657092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BB8ED74-6501-BC4E-2692-77FB0FC4302B}"/>
              </a:ext>
            </a:extLst>
          </p:cNvPr>
          <p:cNvSpPr/>
          <p:nvPr/>
        </p:nvSpPr>
        <p:spPr bwMode="auto">
          <a:xfrm rot="5400000">
            <a:off x="6524345" y="5568316"/>
            <a:ext cx="181381" cy="333530"/>
          </a:xfrm>
          <a:prstGeom prst="leftBrac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12A04-0ED7-D89E-7C22-8CB3AEEB49B1}"/>
              </a:ext>
            </a:extLst>
          </p:cNvPr>
          <p:cNvSpPr txBox="1"/>
          <p:nvPr/>
        </p:nvSpPr>
        <p:spPr>
          <a:xfrm>
            <a:off x="3804415" y="6432550"/>
            <a:ext cx="2672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Smaller than pivot (</a:t>
            </a:r>
            <a:r>
              <a:rPr lang="en-US" sz="1600" b="1" dirty="0"/>
              <a:t>sorted</a:t>
            </a:r>
            <a:r>
              <a:rPr lang="en-US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57280-EE78-EB2E-7809-F3328999491E}"/>
              </a:ext>
            </a:extLst>
          </p:cNvPr>
          <p:cNvSpPr txBox="1"/>
          <p:nvPr/>
        </p:nvSpPr>
        <p:spPr>
          <a:xfrm>
            <a:off x="6880795" y="6417846"/>
            <a:ext cx="2672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Larger than pivot (</a:t>
            </a:r>
            <a:r>
              <a:rPr lang="en-US" sz="1600" b="1" dirty="0"/>
              <a:t>sorted</a:t>
            </a:r>
            <a:r>
              <a:rPr lang="en-US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9FF71-5031-A14D-4FB6-7650C650D4AC}"/>
              </a:ext>
            </a:extLst>
          </p:cNvPr>
          <p:cNvSpPr txBox="1"/>
          <p:nvPr/>
        </p:nvSpPr>
        <p:spPr>
          <a:xfrm>
            <a:off x="430227" y="1374001"/>
            <a:ext cx="1391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Smaller than pivot (unsorted)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2378A-C588-850E-BADF-6EB3623C98BA}"/>
              </a:ext>
            </a:extLst>
          </p:cNvPr>
          <p:cNvSpPr txBox="1"/>
          <p:nvPr/>
        </p:nvSpPr>
        <p:spPr>
          <a:xfrm>
            <a:off x="9777104" y="1422221"/>
            <a:ext cx="140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Larger than pivot (unsorted)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417736F-BE8D-FDF8-CF18-4BC95F0C4365}"/>
              </a:ext>
            </a:extLst>
          </p:cNvPr>
          <p:cNvSpPr/>
          <p:nvPr/>
        </p:nvSpPr>
        <p:spPr bwMode="auto">
          <a:xfrm>
            <a:off x="1809548" y="1636752"/>
            <a:ext cx="486240" cy="3693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81E582F-6C2B-F749-B5CA-08830A5EAF8F}"/>
              </a:ext>
            </a:extLst>
          </p:cNvPr>
          <p:cNvSpPr/>
          <p:nvPr/>
        </p:nvSpPr>
        <p:spPr bwMode="auto">
          <a:xfrm rot="10800000">
            <a:off x="9337392" y="1631950"/>
            <a:ext cx="486240" cy="3693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6260B4-4EF0-3F98-0B76-F3826CA2C13F}"/>
              </a:ext>
            </a:extLst>
          </p:cNvPr>
          <p:cNvSpPr txBox="1"/>
          <p:nvPr/>
        </p:nvSpPr>
        <p:spPr>
          <a:xfrm>
            <a:off x="5895818" y="5075735"/>
            <a:ext cx="131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(top level) pivot</a:t>
            </a:r>
          </a:p>
        </p:txBody>
      </p:sp>
      <p:sp>
        <p:nvSpPr>
          <p:cNvPr id="14" name="Google Shape;443;p43">
            <a:extLst>
              <a:ext uri="{FF2B5EF4-FFF2-40B4-BE49-F238E27FC236}">
                <a16:creationId xmlns:a16="http://schemas.microsoft.com/office/drawing/2014/main" id="{81BBFA5E-DB68-6262-5820-0E1CE3DE5DF8}"/>
              </a:ext>
            </a:extLst>
          </p:cNvPr>
          <p:cNvSpPr/>
          <p:nvPr/>
        </p:nvSpPr>
        <p:spPr>
          <a:xfrm>
            <a:off x="6398195" y="5897876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64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CAFAB5-50B4-1535-2783-87035253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rial"/>
              </a:rPr>
              <a:t>Tree Recursion</a:t>
            </a:r>
            <a:endParaRPr lang="en-US" dirty="0"/>
          </a:p>
        </p:txBody>
      </p:sp>
      <p:sp>
        <p:nvSpPr>
          <p:cNvPr id="429" name="Google Shape;429;p42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Break the problem into multiple smaller sub-problems, and Solve them recursively</a:t>
            </a:r>
            <a:endParaRPr lang="en-US" dirty="0"/>
          </a:p>
        </p:txBody>
      </p:sp>
      <p:sp>
        <p:nvSpPr>
          <p:cNvPr id="432" name="Google Shape;432;p42"/>
          <p:cNvSpPr txBox="1"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fld id="{00000000-1234-1234-1234-123412341234}" type="slidenum">
              <a:rPr lang="en-US">
                <a:sym typeface="Times New Roman"/>
              </a:rPr>
              <a:pPr/>
              <a:t>44</a:t>
            </a:fld>
            <a:endParaRPr lang="en-US">
              <a:sym typeface="Times New Roman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1418897" y="2010101"/>
            <a:ext cx="8944303" cy="4247317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split(x, 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[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for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s if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&lt;= x], [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for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s if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&gt; x]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quicksort(s):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"""Sort a sequence - split it by the first element,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sort both parts and put them back together."""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not s: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[]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pivot = s[0]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smaller, bigger = split(pivot, s[1:])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quicksort(smaller) + [pivot] + quicksort(bigger)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quicksort([3,3,1,4,5,4,3,2,1,17])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3, 3, 3, 4, 4, 5, 17]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46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C76E-858F-7949-AF74-730B52AB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Quicksort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F489C-E846-3C4F-88C7-E022922DB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https://recursion.vercel.app/</a:t>
            </a:r>
            <a:endParaRPr lang="en-US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5A95A75-EA54-A94D-A5EC-177D0B0CA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171" y="1442102"/>
            <a:ext cx="9424829" cy="538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6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768A-B141-EE86-D10A-848150E7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AE89-B225-4341-E77E-A9C4A229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 The midterm will be held over Zoom + </a:t>
            </a:r>
            <a:r>
              <a:rPr lang="en-US" dirty="0" err="1"/>
              <a:t>Gradescope</a:t>
            </a:r>
            <a:endParaRPr lang="en-US" dirty="0"/>
          </a:p>
          <a:p>
            <a:pPr lvl="2"/>
            <a:r>
              <a:rPr lang="en-US" dirty="0"/>
              <a:t> You must have your camera + screen sharing on during the entire exam, and we will be doing </a:t>
            </a:r>
            <a:r>
              <a:rPr lang="en-US" dirty="0" err="1"/>
              <a:t>screen+camera</a:t>
            </a:r>
            <a:r>
              <a:rPr lang="en-US" dirty="0"/>
              <a:t> recording.</a:t>
            </a:r>
          </a:p>
          <a:p>
            <a:pPr lvl="1"/>
            <a:r>
              <a:rPr lang="en-US" dirty="0"/>
              <a:t> You must take the exam in a quiet room with no other students present</a:t>
            </a:r>
          </a:p>
          <a:p>
            <a:pPr lvl="1"/>
            <a:r>
              <a:rPr lang="en-US" dirty="0"/>
              <a:t> Things to bring to the exam (and nothing else!):</a:t>
            </a:r>
          </a:p>
          <a:p>
            <a:pPr lvl="2"/>
            <a:r>
              <a:rPr lang="en-US" b="1" dirty="0"/>
              <a:t>Photo ID</a:t>
            </a:r>
            <a:r>
              <a:rPr lang="en-US" dirty="0"/>
              <a:t>. Ideally your UCB student ID, but anything with your name + photo is fine, </a:t>
            </a:r>
            <a:r>
              <a:rPr lang="en-US" dirty="0" err="1"/>
              <a:t>eg</a:t>
            </a:r>
            <a:r>
              <a:rPr lang="en-US" dirty="0"/>
              <a:t>: Passport, driver’s license, etc.</a:t>
            </a:r>
          </a:p>
          <a:p>
            <a:pPr lvl="2"/>
            <a:r>
              <a:rPr lang="en-US" dirty="0"/>
              <a:t> </a:t>
            </a:r>
            <a:r>
              <a:rPr lang="en-US" b="1" dirty="0"/>
              <a:t>(Optional)</a:t>
            </a:r>
            <a:r>
              <a:rPr lang="en-US" dirty="0"/>
              <a:t> Five (5) pages of handwritten (not typed!) notes</a:t>
            </a:r>
          </a:p>
          <a:p>
            <a:pPr lvl="2"/>
            <a:r>
              <a:rPr lang="en-US" dirty="0"/>
              <a:t> </a:t>
            </a:r>
            <a:r>
              <a:rPr lang="en-US" b="1" dirty="0"/>
              <a:t>(Optional, recommended)</a:t>
            </a:r>
            <a:r>
              <a:rPr lang="en-US" dirty="0"/>
              <a:t> Additional blank scratch paper, pencil/pen/eraser.</a:t>
            </a:r>
          </a:p>
          <a:p>
            <a:pPr lvl="1"/>
            <a:r>
              <a:rPr lang="en-US" dirty="0"/>
              <a:t> We will provide everyone with a 1-2 page digital PDF of additional reference </a:t>
            </a:r>
          </a:p>
          <a:p>
            <a:pPr lvl="1"/>
            <a:r>
              <a:rPr lang="en-US" dirty="0"/>
              <a:t> Other than the above notes, the exam will be closed book, closed notes.</a:t>
            </a:r>
          </a:p>
          <a:p>
            <a:pPr lvl="1"/>
            <a:r>
              <a:rPr lang="en-US" sz="1600" dirty="0"/>
              <a:t> (For more info, stay tuned for an Ed post)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9D0A-21F1-1958-9113-399B19A71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93771" cy="365125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022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26C1-9DBA-AA46-A7E3-7AC273A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66E5-0DAE-3C4E-A582-322CFD0F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Tree recursion</a:t>
            </a:r>
          </a:p>
          <a:p>
            <a:pPr lvl="1"/>
            <a:r>
              <a:rPr lang="en-US" dirty="0"/>
              <a:t> aka recursive functions that make multiple recursive calls per “level”</a:t>
            </a:r>
          </a:p>
          <a:p>
            <a:pPr lvl="1"/>
            <a:r>
              <a:rPr lang="en-US" dirty="0"/>
              <a:t> call stack looks like a “tree”</a:t>
            </a:r>
          </a:p>
          <a:p>
            <a:r>
              <a:rPr lang="en-US" dirty="0"/>
              <a:t> Function domain/range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02B-CA8B-324E-9E47-E421999D8E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6</a:t>
            </a:fld>
            <a:endParaRPr lang="en-US" b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B32252F-AE25-DE17-9461-664E8CDA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699" y="3239766"/>
            <a:ext cx="5054601" cy="296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03900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26C1-9DBA-AA46-A7E3-7AC273A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66E5-0DAE-3C4E-A582-322CFD0F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Recursive functions with multiple recursive calls</a:t>
            </a:r>
          </a:p>
          <a:p>
            <a:r>
              <a:rPr lang="en-US" dirty="0"/>
              <a:t>Understand Recursive Fibonacci</a:t>
            </a:r>
          </a:p>
          <a:p>
            <a:r>
              <a:rPr lang="en-US" dirty="0"/>
              <a:t>Understand the the </a:t>
            </a:r>
            <a:r>
              <a:rPr lang="en-US" dirty="0" err="1">
                <a:latin typeface="Source Code Pro" panose="020B0509030403020204" pitchFamily="49" charset="77"/>
              </a:rPr>
              <a:t>count_change</a:t>
            </a:r>
            <a:r>
              <a:rPr lang="en-US" dirty="0"/>
              <a:t> algorithm</a:t>
            </a:r>
          </a:p>
          <a:p>
            <a:r>
              <a:rPr lang="en-US" dirty="0"/>
              <a:t>Bonus: Use multiple recursive calls in to sort a list.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02B-CA8B-324E-9E47-E421999D8E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7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5971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3A6C-775B-B24B-B0E4-F10AA706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8D5D-0634-BD49-A1DB-9D2EE181B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Recursion involves </a:t>
            </a:r>
            <a:r>
              <a:rPr lang="en-US" b="1" dirty="0"/>
              <a:t>multiple recursive calls</a:t>
            </a:r>
            <a:r>
              <a:rPr lang="en-US" dirty="0"/>
              <a:t> to solve a problem.</a:t>
            </a:r>
          </a:p>
          <a:p>
            <a:r>
              <a:rPr lang="en-US" dirty="0"/>
              <a:t>Drawing out a function usually looks like an “inverted” tree.</a:t>
            </a:r>
          </a:p>
          <a:p>
            <a:r>
              <a:rPr lang="en-US" dirty="0"/>
              <a:t>(optional) Revisit the "vee" program from lecture 11.</a:t>
            </a:r>
          </a:p>
          <a:p>
            <a:r>
              <a:rPr lang="en-US" dirty="0"/>
              <a:t>Many of these programs </a:t>
            </a:r>
            <a:r>
              <a:rPr lang="en-US" i="1" dirty="0"/>
              <a:t>can't </a:t>
            </a:r>
            <a:r>
              <a:rPr lang="en-US" dirty="0"/>
              <a:t>be written with iteration very easily</a:t>
            </a:r>
          </a:p>
          <a:p>
            <a:r>
              <a:rPr lang="en-US" dirty="0"/>
              <a:t> Tip: in principle, you </a:t>
            </a:r>
            <a:r>
              <a:rPr lang="en-US" i="1" dirty="0"/>
              <a:t>can</a:t>
            </a:r>
            <a:r>
              <a:rPr lang="en-US" dirty="0"/>
              <a:t> solve any problem with recursion or iteration. But, recursion can make some problems simpler.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C91ECC-7025-212A-9EAD-0A00544D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14750" y="4075864"/>
            <a:ext cx="4095750" cy="240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41829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09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400800" y="1752600"/>
            <a:ext cx="8001000" cy="838200"/>
          </a:xfrm>
        </p:spPr>
        <p:txBody>
          <a:bodyPr/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52600"/>
            <a:ext cx="3505200" cy="41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EA030-19C9-AF4E-A11B-8638292F8927}"/>
              </a:ext>
            </a:extLst>
          </p:cNvPr>
          <p:cNvSpPr txBox="1"/>
          <p:nvPr/>
        </p:nvSpPr>
        <p:spPr>
          <a:xfrm>
            <a:off x="6666614" y="3429000"/>
            <a:ext cx="3965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def </a:t>
            </a:r>
            <a:r>
              <a:rPr lang="en-US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process_directory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(directory):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for item in directory: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if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is_file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(item):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process_file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(item)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else: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en-US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process_directory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(item)</a:t>
            </a:r>
          </a:p>
        </p:txBody>
      </p:sp>
    </p:spTree>
    <p:extLst>
      <p:ext uri="{BB962C8B-B14F-4D97-AF65-F5344CB8AC3E}">
        <p14:creationId xmlns:p14="http://schemas.microsoft.com/office/powerpoint/2010/main" val="2231955689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19157</TotalTime>
  <Words>4930</Words>
  <Application>Microsoft Office PowerPoint</Application>
  <PresentationFormat>Widescreen</PresentationFormat>
  <Paragraphs>490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Open Sans Light</vt:lpstr>
      <vt:lpstr>Courier</vt:lpstr>
      <vt:lpstr>American Typewriter Condensed</vt:lpstr>
      <vt:lpstr>Source Code Pro</vt:lpstr>
      <vt:lpstr>Open Sans ExtraBold</vt:lpstr>
      <vt:lpstr>FreightMicro Pro Book</vt:lpstr>
      <vt:lpstr>Source Code Pro Medium</vt:lpstr>
      <vt:lpstr>FreightSans Pro Medium</vt:lpstr>
      <vt:lpstr>Arial</vt:lpstr>
      <vt:lpstr>ＭＳ Ｐゴシック</vt:lpstr>
      <vt:lpstr>Times New Roman</vt:lpstr>
      <vt:lpstr>Consolas</vt:lpstr>
      <vt:lpstr>3_Main C88C</vt:lpstr>
      <vt:lpstr>Tree Recursion</vt:lpstr>
      <vt:lpstr>Announcements</vt:lpstr>
      <vt:lpstr>Announcements: Midterm scheduling!</vt:lpstr>
      <vt:lpstr>Midterm content</vt:lpstr>
      <vt:lpstr>Midterm logistics</vt:lpstr>
      <vt:lpstr>Today’s Lecture</vt:lpstr>
      <vt:lpstr>Learning Objectives</vt:lpstr>
      <vt:lpstr>Tree Recursion</vt:lpstr>
      <vt:lpstr>Example I</vt:lpstr>
      <vt:lpstr>The Fibonacci Sequence</vt:lpstr>
      <vt:lpstr>The Fibonacci Sequence</vt:lpstr>
      <vt:lpstr>Golden Spirals Occur in Nature</vt:lpstr>
      <vt:lpstr>Fibonacci Code</vt:lpstr>
      <vt:lpstr>Visualizing Fib Recursion:</vt:lpstr>
      <vt:lpstr>But what about the iterative version?</vt:lpstr>
      <vt:lpstr>What's Similar to Fibonacci?</vt:lpstr>
      <vt:lpstr>Count Change</vt:lpstr>
      <vt:lpstr>Counting Change</vt:lpstr>
      <vt:lpstr>Counting Change</vt:lpstr>
      <vt:lpstr>count_change code</vt:lpstr>
      <vt:lpstr>Visualizing Count Change</vt:lpstr>
      <vt:lpstr>Why use problems like count change?</vt:lpstr>
      <vt:lpstr>There are many more recursive problems!</vt:lpstr>
      <vt:lpstr>Exercise: map</vt:lpstr>
      <vt:lpstr>Exercise: map</vt:lpstr>
      <vt:lpstr>Exercise: map</vt:lpstr>
      <vt:lpstr>Exercise: “deep” map</vt:lpstr>
      <vt:lpstr>Exercise: “deep” map</vt:lpstr>
      <vt:lpstr>Tip: isinstance()</vt:lpstr>
      <vt:lpstr>Exercise: “deep” map</vt:lpstr>
      <vt:lpstr>Visualization: map_deep</vt:lpstr>
      <vt:lpstr>Visualization: map_deep vs shallow map</vt:lpstr>
      <vt:lpstr>Tip: function “domain”, “range”</vt:lpstr>
      <vt:lpstr>Tip: function “domain”, “range”</vt:lpstr>
      <vt:lpstr>Tip: function “domain”, “range”</vt:lpstr>
      <vt:lpstr>Tip: function “domain”, “range”</vt:lpstr>
      <vt:lpstr>Tip: function “domain”, “range”</vt:lpstr>
      <vt:lpstr>(Aside) Python types</vt:lpstr>
      <vt:lpstr>(Aside) Python type annotation hints</vt:lpstr>
      <vt:lpstr>Today’s Lecture. Any questions?</vt:lpstr>
      <vt:lpstr>Quicksort</vt:lpstr>
      <vt:lpstr>Quicksort</vt:lpstr>
      <vt:lpstr>QuickSort Example</vt:lpstr>
      <vt:lpstr>Tree Recursion</vt:lpstr>
      <vt:lpstr>Quicksort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Eric Kim</cp:lastModifiedBy>
  <cp:revision>188</cp:revision>
  <cp:lastPrinted>2023-03-06T21:01:11Z</cp:lastPrinted>
  <dcterms:modified xsi:type="dcterms:W3CDTF">2024-07-07T18:54:28Z</dcterms:modified>
</cp:coreProperties>
</file>